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44" r:id="rId2"/>
    <p:sldId id="258" r:id="rId3"/>
    <p:sldId id="582" r:id="rId4"/>
    <p:sldId id="4691" r:id="rId5"/>
    <p:sldId id="4690" r:id="rId6"/>
    <p:sldId id="333" r:id="rId7"/>
    <p:sldId id="4676" r:id="rId8"/>
    <p:sldId id="4680" r:id="rId9"/>
    <p:sldId id="4677" r:id="rId10"/>
    <p:sldId id="4678" r:id="rId11"/>
    <p:sldId id="4679" r:id="rId12"/>
    <p:sldId id="4681" r:id="rId13"/>
    <p:sldId id="4689" r:id="rId14"/>
    <p:sldId id="4682" r:id="rId15"/>
    <p:sldId id="4659" r:id="rId16"/>
    <p:sldId id="4683" r:id="rId17"/>
    <p:sldId id="4695" r:id="rId18"/>
    <p:sldId id="4685" r:id="rId19"/>
    <p:sldId id="4684" r:id="rId20"/>
    <p:sldId id="4686" r:id="rId21"/>
    <p:sldId id="4687" r:id="rId22"/>
    <p:sldId id="4650" r:id="rId23"/>
    <p:sldId id="4692" r:id="rId24"/>
    <p:sldId id="4693" r:id="rId25"/>
    <p:sldId id="4694" r:id="rId26"/>
    <p:sldId id="27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60000"/>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7909" autoAdjust="0"/>
  </p:normalViewPr>
  <p:slideViewPr>
    <p:cSldViewPr snapToGrid="0">
      <p:cViewPr varScale="1">
        <p:scale>
          <a:sx n="63" d="100"/>
          <a:sy n="63" d="100"/>
        </p:scale>
        <p:origin x="6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0985B-FEB2-42CC-9F85-D4571ADF7C27}" type="datetimeFigureOut">
              <a:rPr lang="zh-CN" altLang="en-US" smtClean="0"/>
              <a:t>2023/3/23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D7ED5-6B2E-40CF-A304-F989053D8C6E}" type="slidenum">
              <a:rPr lang="zh-CN" altLang="en-US" smtClean="0"/>
              <a:t>‹#›</a:t>
            </a:fld>
            <a:endParaRPr lang="zh-CN" altLang="en-US"/>
          </a:p>
        </p:txBody>
      </p:sp>
    </p:spTree>
    <p:extLst>
      <p:ext uri="{BB962C8B-B14F-4D97-AF65-F5344CB8AC3E}">
        <p14:creationId xmlns:p14="http://schemas.microsoft.com/office/powerpoint/2010/main" val="204985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D500F96B-2540-44E0-92CD-5397233E07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a:extLst>
              <a:ext uri="{FF2B5EF4-FFF2-40B4-BE49-F238E27FC236}">
                <a16:creationId xmlns:a16="http://schemas.microsoft.com/office/drawing/2014/main" id="{700253DF-D23A-40E8-8B2B-DD8DF97960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9220" name="灯片编号占位符 3">
            <a:extLst>
              <a:ext uri="{FF2B5EF4-FFF2-40B4-BE49-F238E27FC236}">
                <a16:creationId xmlns:a16="http://schemas.microsoft.com/office/drawing/2014/main" id="{EA0F3D49-508C-4B5E-B83C-BF40EEA443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ea typeface="微软雅黑 Light" panose="020B0502040204020203" pitchFamily="34" charset="-122"/>
              </a:defRPr>
            </a:lvl1pPr>
            <a:lvl2pPr marL="742950" indent="-285750">
              <a:defRPr>
                <a:solidFill>
                  <a:schemeClr val="tx1"/>
                </a:solidFill>
                <a:latin typeface="Calibri Light" panose="020F0302020204030204" pitchFamily="34" charset="0"/>
                <a:ea typeface="微软雅黑 Light" panose="020B0502040204020203" pitchFamily="34" charset="-122"/>
              </a:defRPr>
            </a:lvl2pPr>
            <a:lvl3pPr marL="1143000" indent="-228600">
              <a:defRPr>
                <a:solidFill>
                  <a:schemeClr val="tx1"/>
                </a:solidFill>
                <a:latin typeface="Calibri Light" panose="020F0302020204030204" pitchFamily="34" charset="0"/>
                <a:ea typeface="微软雅黑 Light" panose="020B0502040204020203" pitchFamily="34" charset="-122"/>
              </a:defRPr>
            </a:lvl3pPr>
            <a:lvl4pPr marL="1600200" indent="-228600">
              <a:defRPr>
                <a:solidFill>
                  <a:schemeClr val="tx1"/>
                </a:solidFill>
                <a:latin typeface="Calibri Light" panose="020F0302020204030204" pitchFamily="34" charset="0"/>
                <a:ea typeface="微软雅黑 Light" panose="020B0502040204020203" pitchFamily="34" charset="-122"/>
              </a:defRPr>
            </a:lvl4pPr>
            <a:lvl5pPr marL="2057400" indent="-228600">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9pPr>
          </a:lstStyle>
          <a:p>
            <a:pPr defTabSz="914400"/>
            <a:fld id="{6A87D4F1-015D-457D-BB91-A90220BD7DD8}" type="slidenum">
              <a:rPr lang="zh-CN" altLang="en-US" smtClean="0">
                <a:solidFill>
                  <a:srgbClr val="000000"/>
                </a:solidFill>
                <a:latin typeface="Calibri" panose="020F0502020204030204" pitchFamily="34" charset="0"/>
                <a:ea typeface="宋体" panose="02010600030101010101" pitchFamily="2" charset="-122"/>
              </a:rPr>
              <a:pPr defTabSz="914400"/>
              <a:t>1</a:t>
            </a:fld>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4FE27E58-C593-4CD3-B38A-EEDA9E278F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a:extLst>
              <a:ext uri="{FF2B5EF4-FFF2-40B4-BE49-F238E27FC236}">
                <a16:creationId xmlns:a16="http://schemas.microsoft.com/office/drawing/2014/main" id="{B4DF4984-475B-44B6-B4D2-FFEB8F5820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1268" name="灯片编号占位符 3">
            <a:extLst>
              <a:ext uri="{FF2B5EF4-FFF2-40B4-BE49-F238E27FC236}">
                <a16:creationId xmlns:a16="http://schemas.microsoft.com/office/drawing/2014/main" id="{7D411E4F-1180-4DC8-82EB-1651C1F354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ea typeface="微软雅黑 Light" panose="020B0502040204020203" pitchFamily="34" charset="-122"/>
              </a:defRPr>
            </a:lvl1pPr>
            <a:lvl2pPr marL="742950" indent="-285750">
              <a:defRPr>
                <a:solidFill>
                  <a:schemeClr val="tx1"/>
                </a:solidFill>
                <a:latin typeface="Calibri Light" panose="020F0302020204030204" pitchFamily="34" charset="0"/>
                <a:ea typeface="微软雅黑 Light" panose="020B0502040204020203" pitchFamily="34" charset="-122"/>
              </a:defRPr>
            </a:lvl2pPr>
            <a:lvl3pPr marL="1143000" indent="-228600">
              <a:defRPr>
                <a:solidFill>
                  <a:schemeClr val="tx1"/>
                </a:solidFill>
                <a:latin typeface="Calibri Light" panose="020F0302020204030204" pitchFamily="34" charset="0"/>
                <a:ea typeface="微软雅黑 Light" panose="020B0502040204020203" pitchFamily="34" charset="-122"/>
              </a:defRPr>
            </a:lvl3pPr>
            <a:lvl4pPr marL="1600200" indent="-228600">
              <a:defRPr>
                <a:solidFill>
                  <a:schemeClr val="tx1"/>
                </a:solidFill>
                <a:latin typeface="Calibri Light" panose="020F0302020204030204" pitchFamily="34" charset="0"/>
                <a:ea typeface="微软雅黑 Light" panose="020B0502040204020203" pitchFamily="34" charset="-122"/>
              </a:defRPr>
            </a:lvl4pPr>
            <a:lvl5pPr marL="2057400" indent="-228600">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微软雅黑 Light" panose="020B0502040204020203" pitchFamily="34" charset="-122"/>
              </a:defRPr>
            </a:lvl9pPr>
          </a:lstStyle>
          <a:p>
            <a:pPr defTabSz="914400"/>
            <a:fld id="{049383E7-39C9-4D8E-99B8-CD467C083E45}" type="slidenum">
              <a:rPr lang="zh-CN" altLang="en-US" smtClean="0">
                <a:solidFill>
                  <a:srgbClr val="000000"/>
                </a:solidFill>
                <a:latin typeface="等线" panose="02010600030101010101" pitchFamily="2" charset="-122"/>
                <a:ea typeface="等线" panose="02010600030101010101" pitchFamily="2" charset="-122"/>
              </a:rPr>
              <a:pPr defTabSz="914400"/>
              <a:t>2</a:t>
            </a:fld>
            <a:endParaRPr lang="zh-CN" altLang="en-US">
              <a:solidFill>
                <a:srgbClr val="000000"/>
              </a:solidFill>
              <a:latin typeface="等线" panose="02010600030101010101" pitchFamily="2" charset="-122"/>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BD7ED5-6B2E-40CF-A304-F989053D8C6E}" type="slidenum">
              <a:rPr lang="zh-CN" altLang="en-US" smtClean="0"/>
              <a:t>12</a:t>
            </a:fld>
            <a:endParaRPr lang="zh-CN" altLang="en-US"/>
          </a:p>
        </p:txBody>
      </p:sp>
    </p:spTree>
    <p:extLst>
      <p:ext uri="{BB962C8B-B14F-4D97-AF65-F5344CB8AC3E}">
        <p14:creationId xmlns:p14="http://schemas.microsoft.com/office/powerpoint/2010/main" val="333393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ABD7ED5-6B2E-40CF-A304-F989053D8C6E}" type="slidenum">
              <a:rPr lang="zh-CN" altLang="en-US" smtClean="0"/>
              <a:t>13</a:t>
            </a:fld>
            <a:endParaRPr lang="zh-CN" altLang="en-US"/>
          </a:p>
        </p:txBody>
      </p:sp>
    </p:spTree>
    <p:extLst>
      <p:ext uri="{BB962C8B-B14F-4D97-AF65-F5344CB8AC3E}">
        <p14:creationId xmlns:p14="http://schemas.microsoft.com/office/powerpoint/2010/main" val="62896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OFAC</a:t>
            </a:r>
            <a:r>
              <a:rPr lang="zh-CN" altLang="en-US" dirty="0"/>
              <a:t>管理许多不同的制裁项目。制裁包括全面制裁和选择性制裁，利用冻结资产和贸易限制来实现外交政策和国家安全目标。</a:t>
            </a:r>
          </a:p>
        </p:txBody>
      </p:sp>
      <p:sp>
        <p:nvSpPr>
          <p:cNvPr id="4" name="灯片编号占位符 3"/>
          <p:cNvSpPr>
            <a:spLocks noGrp="1"/>
          </p:cNvSpPr>
          <p:nvPr>
            <p:ph type="sldNum" sz="quarter" idx="5"/>
          </p:nvPr>
        </p:nvSpPr>
        <p:spPr/>
        <p:txBody>
          <a:bodyPr/>
          <a:lstStyle/>
          <a:p>
            <a:fld id="{1ABD7ED5-6B2E-40CF-A304-F989053D8C6E}" type="slidenum">
              <a:rPr lang="zh-CN" altLang="en-US" smtClean="0"/>
              <a:t>17</a:t>
            </a:fld>
            <a:endParaRPr lang="zh-CN" altLang="en-US"/>
          </a:p>
        </p:txBody>
      </p:sp>
    </p:spTree>
    <p:extLst>
      <p:ext uri="{BB962C8B-B14F-4D97-AF65-F5344CB8AC3E}">
        <p14:creationId xmlns:p14="http://schemas.microsoft.com/office/powerpoint/2010/main" val="270996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OFAC</a:t>
            </a:r>
            <a:r>
              <a:rPr lang="zh-CN" altLang="en-US" dirty="0"/>
              <a:t>管理许多不同的制裁项目。制裁包括全面制裁和选择性制裁，利用冻结资产和贸易限制来实现外交政策和国家安全目标。</a:t>
            </a:r>
          </a:p>
        </p:txBody>
      </p:sp>
      <p:sp>
        <p:nvSpPr>
          <p:cNvPr id="4" name="灯片编号占位符 3"/>
          <p:cNvSpPr>
            <a:spLocks noGrp="1"/>
          </p:cNvSpPr>
          <p:nvPr>
            <p:ph type="sldNum" sz="quarter" idx="5"/>
          </p:nvPr>
        </p:nvSpPr>
        <p:spPr/>
        <p:txBody>
          <a:bodyPr/>
          <a:lstStyle/>
          <a:p>
            <a:fld id="{1ABD7ED5-6B2E-40CF-A304-F989053D8C6E}" type="slidenum">
              <a:rPr lang="zh-CN" altLang="en-US" smtClean="0"/>
              <a:t>18</a:t>
            </a:fld>
            <a:endParaRPr lang="zh-CN" altLang="en-US"/>
          </a:p>
        </p:txBody>
      </p:sp>
    </p:spTree>
    <p:extLst>
      <p:ext uri="{BB962C8B-B14F-4D97-AF65-F5344CB8AC3E}">
        <p14:creationId xmlns:p14="http://schemas.microsoft.com/office/powerpoint/2010/main" val="398495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26233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因为目前还没有具体实践，会不会将出口管制等典型的长臂管辖纳入适用范围，可能需要个案具体情况评估</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49387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因为目前还没有具体实践，会不会将出口管制等典型的长臂管辖纳入适用范围，可能需要个案具体情况评估</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750716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02ADA3-ECAD-41F5-8B8B-69192C66056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6669691-9F1A-4C0C-9D27-9068A8BC3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1C94FEB-97CC-4AAD-9456-E27BA298FB49}"/>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30D969D1-9B1F-4DD7-B838-34514F099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4DD7BE-1369-4553-9EB4-B871F4F97544}"/>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463834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BA7F83-150E-492B-A04F-C034FCB1056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55D914B-3EBE-4AA3-8E85-6DB9689487F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366564-CE77-4D9F-83F3-6D6E18FB7B52}"/>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0BF3B9EF-683F-4AB5-93D2-A66A2FF82E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232924-2511-4E60-84C1-792878BE55B9}"/>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37350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165EEF4-E143-4FE5-B2EB-6FC87F8F610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8FB248F-41C8-46F9-9661-A44C3F4E9D9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80C4D0D-B32F-4896-8C38-D5E663B698D3}"/>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534D1B2E-A291-41AA-BD72-647B443450B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CE12A6B-6C68-4DD1-B816-B9FA4D0E94D6}"/>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554855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192087" y="190500"/>
            <a:ext cx="4038600" cy="4038600"/>
          </a:xfrm>
          <a:custGeom>
            <a:avLst/>
            <a:gdLst>
              <a:gd name="connsiteX0" fmla="*/ 2019300 w 4038600"/>
              <a:gd name="connsiteY0" fmla="*/ 0 h 4038600"/>
              <a:gd name="connsiteX1" fmla="*/ 4038600 w 4038600"/>
              <a:gd name="connsiteY1" fmla="*/ 2019300 h 4038600"/>
              <a:gd name="connsiteX2" fmla="*/ 2019300 w 4038600"/>
              <a:gd name="connsiteY2" fmla="*/ 4038600 h 4038600"/>
              <a:gd name="connsiteX3" fmla="*/ 0 w 4038600"/>
              <a:gd name="connsiteY3" fmla="*/ 2019300 h 4038600"/>
            </a:gdLst>
            <a:ahLst/>
            <a:cxnLst>
              <a:cxn ang="0">
                <a:pos x="connsiteX0" y="connsiteY0"/>
              </a:cxn>
              <a:cxn ang="0">
                <a:pos x="connsiteX1" y="connsiteY1"/>
              </a:cxn>
              <a:cxn ang="0">
                <a:pos x="connsiteX2" y="connsiteY2"/>
              </a:cxn>
              <a:cxn ang="0">
                <a:pos x="connsiteX3" y="connsiteY3"/>
              </a:cxn>
            </a:cxnLst>
            <a:rect l="l" t="t" r="r" b="b"/>
            <a:pathLst>
              <a:path w="4038600" h="4038600">
                <a:moveTo>
                  <a:pt x="2019300" y="0"/>
                </a:moveTo>
                <a:lnTo>
                  <a:pt x="4038600" y="2019300"/>
                </a:lnTo>
                <a:lnTo>
                  <a:pt x="2019300" y="4038600"/>
                </a:lnTo>
                <a:lnTo>
                  <a:pt x="0" y="2019300"/>
                </a:lnTo>
                <a:close/>
              </a:path>
            </a:pathLst>
          </a:custGeom>
        </p:spPr>
        <p:txBody>
          <a:bodyPr>
            <a:noAutofit/>
          </a:bodyPr>
          <a:lstStyle/>
          <a:p>
            <a:pPr lvl="0"/>
            <a:endParaRPr lang="zh-CN" altLang="en-US" noProof="0"/>
          </a:p>
        </p:txBody>
      </p:sp>
    </p:spTree>
    <p:extLst>
      <p:ext uri="{BB962C8B-B14F-4D97-AF65-F5344CB8AC3E}">
        <p14:creationId xmlns:p14="http://schemas.microsoft.com/office/powerpoint/2010/main" val="12980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65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9A9B8D-2DDA-48F3-BCAE-80C2493A6D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818D1C-A814-453A-B615-000D43BAA60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0C46D3-8F5F-4643-882D-D108E0EAC944}"/>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69D6A586-16E3-4B0A-B2E1-0C12DCE04C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329876-EACA-4F82-8CBA-E80D4281E2E3}"/>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70900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7AEDD6-499F-47FE-83E1-2973DFF334B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61A806C-097A-4A01-ABD5-2D82E91A8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2573118-8EB6-45A9-8E51-A50D85179627}"/>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E49E3ED5-8ACF-41C4-ACD1-A7B6EFA543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F4A8B1-8BFB-4CFD-B521-3039E90A7472}"/>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62575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08FCE8-0BD4-4E08-8A93-633288F9A5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931F56-8E25-4B09-B407-74C1C749A2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A698C3-E6D6-4DA2-B7A1-B8BEB62894B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7EA9A4B-7E0E-4970-8895-EFADFD57671D}"/>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8F7D6589-597B-4136-BF7E-0AE6FED0AB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21E0E12-27C9-43C6-8CAC-1CCCBFE8B84E}"/>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18041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F3A92B-C31B-4FDE-8124-C94774EE161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BA5228-427D-41EC-A37E-1EDF04A6D8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2F3A74F-6605-4BB5-B4B7-1D287669F8A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83303B-26DC-4F77-9663-93A3A703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D96A86B-CAA6-4A7C-AD40-D074FCE09F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48923B4-8196-4F58-AE54-355566A4DF14}"/>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8" name="页脚占位符 7">
            <a:extLst>
              <a:ext uri="{FF2B5EF4-FFF2-40B4-BE49-F238E27FC236}">
                <a16:creationId xmlns:a16="http://schemas.microsoft.com/office/drawing/2014/main" id="{8420561E-E69C-472B-ABCB-992C1652C7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37E64A1-13F0-4D19-8F6A-29D0C9368697}"/>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13817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379865-CEE2-442E-BA55-CFD4774EB8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273B8C5-12EE-4BC6-B361-03B8F05A31F2}"/>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4" name="页脚占位符 3">
            <a:extLst>
              <a:ext uri="{FF2B5EF4-FFF2-40B4-BE49-F238E27FC236}">
                <a16:creationId xmlns:a16="http://schemas.microsoft.com/office/drawing/2014/main" id="{2613C82E-A054-4D48-8BF1-3452A4CF1E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A97CF51-AD62-4296-ADF5-C953F00AC06C}"/>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239421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75FAE3-365A-4E33-85AF-FC97765D3DC8}"/>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3" name="页脚占位符 2">
            <a:extLst>
              <a:ext uri="{FF2B5EF4-FFF2-40B4-BE49-F238E27FC236}">
                <a16:creationId xmlns:a16="http://schemas.microsoft.com/office/drawing/2014/main" id="{F3262381-9B6B-4AF2-8F7F-E18DFEED7C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B993085-DD50-48A7-AB90-361C1A10626C}"/>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266463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35E645-9B9B-43AD-B7E6-10301D5D73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037D055-9476-4F16-81AD-0868AA550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A43D28B-23DE-473E-A1C5-60A7C9208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EACD1DA-3C16-4A20-85E6-96CA0B4AB3E4}"/>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87F238C1-1F52-40DD-AF0C-655D26B219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EE953D-FFDA-4C92-AFA4-13EAD63745BE}"/>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874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776CE3-373A-4FCD-A297-1B3AFF849F6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FF2CC5D-5E28-4D2E-AD19-DEC1CC2CD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3D5B453-C850-4057-819B-652F6479E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8ACCC07-757A-4465-8D2D-1196B99BE50E}"/>
              </a:ext>
            </a:extLst>
          </p:cNvPr>
          <p:cNvSpPr>
            <a:spLocks noGrp="1"/>
          </p:cNvSpPr>
          <p:nvPr>
            <p:ph type="dt" sz="half" idx="10"/>
          </p:nvPr>
        </p:nvSpPr>
        <p:spPr/>
        <p:txBody>
          <a:bodyPr/>
          <a:lstStyle/>
          <a:p>
            <a:fld id="{174C6BF6-B907-4021-916A-5CF912F3B119}" type="datetimeFigureOut">
              <a:rPr lang="zh-CN" altLang="en-US" smtClean="0"/>
              <a:t>2023/3/23</a:t>
            </a:fld>
            <a:endParaRPr lang="zh-CN" altLang="en-US"/>
          </a:p>
        </p:txBody>
      </p:sp>
      <p:sp>
        <p:nvSpPr>
          <p:cNvPr id="6" name="页脚占位符 5">
            <a:extLst>
              <a:ext uri="{FF2B5EF4-FFF2-40B4-BE49-F238E27FC236}">
                <a16:creationId xmlns:a16="http://schemas.microsoft.com/office/drawing/2014/main" id="{37CD806E-DBF2-43DA-B596-CBBFD29A08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5D2954C-5604-404E-B38D-F2FC61746A1D}"/>
              </a:ext>
            </a:extLst>
          </p:cNvPr>
          <p:cNvSpPr>
            <a:spLocks noGrp="1"/>
          </p:cNvSpPr>
          <p:nvPr>
            <p:ph type="sldNum" sz="quarter" idx="12"/>
          </p:nvPr>
        </p:nvSpPr>
        <p:spPr/>
        <p:txBody>
          <a:body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80873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3CF8F76-28C0-4CF5-9ED7-00D4B4AE6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70BAB6F-5416-4B2C-B1DF-86C2DC860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710446-2032-4AF4-B605-8D4FC3CA47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C6BF6-B907-4021-916A-5CF912F3B119}" type="datetimeFigureOut">
              <a:rPr lang="zh-CN" altLang="en-US" smtClean="0"/>
              <a:t>2023/3/23</a:t>
            </a:fld>
            <a:endParaRPr lang="zh-CN" altLang="en-US"/>
          </a:p>
        </p:txBody>
      </p:sp>
      <p:sp>
        <p:nvSpPr>
          <p:cNvPr id="5" name="页脚占位符 4">
            <a:extLst>
              <a:ext uri="{FF2B5EF4-FFF2-40B4-BE49-F238E27FC236}">
                <a16:creationId xmlns:a16="http://schemas.microsoft.com/office/drawing/2014/main" id="{3B968046-6968-4037-ADE4-DB16508E7E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0C9C626-EB37-4E0A-BD52-4C4057B82A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9AF6E-0C62-4E0E-9FC5-9661DB5EAC66}" type="slidenum">
              <a:rPr lang="zh-CN" altLang="en-US" smtClean="0"/>
              <a:t>‹#›</a:t>
            </a:fld>
            <a:endParaRPr lang="zh-CN" altLang="en-US"/>
          </a:p>
        </p:txBody>
      </p:sp>
    </p:spTree>
    <p:extLst>
      <p:ext uri="{BB962C8B-B14F-4D97-AF65-F5344CB8AC3E}">
        <p14:creationId xmlns:p14="http://schemas.microsoft.com/office/powerpoint/2010/main" val="340606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1.xml"/><Relationship Id="rId2" Type="http://schemas.openxmlformats.org/officeDocument/2006/relationships/tags" Target="../tags/tag2.xml"/><Relationship Id="rId16"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image" Target="../media/image3.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9A2E02B2-79AF-4EDB-B6C1-88FBB027E3F0}"/>
              </a:ext>
            </a:extLst>
          </p:cNvPr>
          <p:cNvPicPr>
            <a:picLocks noChangeAspect="1"/>
          </p:cNvPicPr>
          <p:nvPr/>
        </p:nvPicPr>
        <p:blipFill rotWithShape="1">
          <a:blip r:embed="rId13"/>
          <a:srcRect l="14179" r="22308" b="3363"/>
          <a:stretch/>
        </p:blipFill>
        <p:spPr>
          <a:xfrm rot="2692468">
            <a:off x="9902728" y="3079314"/>
            <a:ext cx="3164974" cy="3191982"/>
          </a:xfrm>
          <a:custGeom>
            <a:avLst/>
            <a:gdLst>
              <a:gd name="connsiteX0" fmla="*/ 0 w 3164974"/>
              <a:gd name="connsiteY0" fmla="*/ 0 h 3191982"/>
              <a:gd name="connsiteX1" fmla="*/ 990837 w 3164974"/>
              <a:gd name="connsiteY1" fmla="*/ 0 h 3191982"/>
              <a:gd name="connsiteX2" fmla="*/ 3164974 w 3164974"/>
              <a:gd name="connsiteY2" fmla="*/ 2183686 h 3191982"/>
              <a:gd name="connsiteX3" fmla="*/ 3164974 w 3164974"/>
              <a:gd name="connsiteY3" fmla="*/ 3191982 h 3191982"/>
              <a:gd name="connsiteX4" fmla="*/ 0 w 3164974"/>
              <a:gd name="connsiteY4" fmla="*/ 3191982 h 319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974" h="3191982">
                <a:moveTo>
                  <a:pt x="0" y="0"/>
                </a:moveTo>
                <a:lnTo>
                  <a:pt x="990837" y="0"/>
                </a:lnTo>
                <a:lnTo>
                  <a:pt x="3164974" y="2183686"/>
                </a:lnTo>
                <a:lnTo>
                  <a:pt x="3164974" y="3191982"/>
                </a:lnTo>
                <a:lnTo>
                  <a:pt x="0" y="3191982"/>
                </a:lnTo>
                <a:close/>
              </a:path>
            </a:pathLst>
          </a:custGeom>
        </p:spPr>
      </p:pic>
      <p:sp>
        <p:nvSpPr>
          <p:cNvPr id="24" name="PA_任意多边形 23">
            <a:extLst>
              <a:ext uri="{FF2B5EF4-FFF2-40B4-BE49-F238E27FC236}">
                <a16:creationId xmlns:a16="http://schemas.microsoft.com/office/drawing/2014/main" id="{319ADFE2-6E3B-466E-9A94-4BBA988A1B89}"/>
              </a:ext>
            </a:extLst>
          </p:cNvPr>
          <p:cNvSpPr/>
          <p:nvPr>
            <p:custDataLst>
              <p:tags r:id="rId1"/>
            </p:custDataLst>
          </p:nvPr>
        </p:nvSpPr>
        <p:spPr>
          <a:xfrm rot="2700000">
            <a:off x="9532754" y="-663991"/>
            <a:ext cx="3177271" cy="2104393"/>
          </a:xfrm>
          <a:custGeom>
            <a:avLst/>
            <a:gdLst>
              <a:gd name="connsiteX0" fmla="*/ 1 w 3177271"/>
              <a:gd name="connsiteY0" fmla="*/ 2050510 h 2104393"/>
              <a:gd name="connsiteX1" fmla="*/ 2050512 w 3177271"/>
              <a:gd name="connsiteY1" fmla="*/ 0 h 2104393"/>
              <a:gd name="connsiteX2" fmla="*/ 3177271 w 3177271"/>
              <a:gd name="connsiteY2" fmla="*/ 1126759 h 2104393"/>
              <a:gd name="connsiteX3" fmla="*/ 3177271 w 3177271"/>
              <a:gd name="connsiteY3" fmla="*/ 2104393 h 2104393"/>
              <a:gd name="connsiteX4" fmla="*/ 0 w 3177271"/>
              <a:gd name="connsiteY4" fmla="*/ 2104393 h 2104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2104393">
                <a:moveTo>
                  <a:pt x="1" y="2050510"/>
                </a:moveTo>
                <a:lnTo>
                  <a:pt x="2050512" y="0"/>
                </a:lnTo>
                <a:lnTo>
                  <a:pt x="3177271" y="1126759"/>
                </a:lnTo>
                <a:lnTo>
                  <a:pt x="3177271" y="2104393"/>
                </a:lnTo>
                <a:lnTo>
                  <a:pt x="0" y="2104393"/>
                </a:lnTo>
                <a:close/>
              </a:path>
            </a:pathLst>
          </a:custGeom>
          <a:blipFill dpi="0" rotWithShape="0">
            <a:blip r:embed="rId14"/>
            <a:srcRect/>
            <a:stretch>
              <a:fillRect l="-23000" t="1000" r="-63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36" name="PA_任意多边形 35">
            <a:extLst>
              <a:ext uri="{FF2B5EF4-FFF2-40B4-BE49-F238E27FC236}">
                <a16:creationId xmlns:a16="http://schemas.microsoft.com/office/drawing/2014/main" id="{0B2BFBB8-7422-45EC-BF5D-35B402FD315B}"/>
              </a:ext>
            </a:extLst>
          </p:cNvPr>
          <p:cNvSpPr/>
          <p:nvPr>
            <p:custDataLst>
              <p:tags r:id="rId2"/>
            </p:custDataLst>
          </p:nvPr>
        </p:nvSpPr>
        <p:spPr>
          <a:xfrm rot="2700000">
            <a:off x="5245100" y="-1604963"/>
            <a:ext cx="3178176" cy="3178175"/>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等线"/>
              <a:ea typeface="等线" panose="02010600030101010101" pitchFamily="2" charset="-122"/>
            </a:endParaRPr>
          </a:p>
        </p:txBody>
      </p:sp>
      <p:sp>
        <p:nvSpPr>
          <p:cNvPr id="25" name="PA_任意多边形 24">
            <a:extLst>
              <a:ext uri="{FF2B5EF4-FFF2-40B4-BE49-F238E27FC236}">
                <a16:creationId xmlns:a16="http://schemas.microsoft.com/office/drawing/2014/main" id="{E2EEE004-C8C2-49D8-9FFB-7DD639BD5CFA}"/>
              </a:ext>
            </a:extLst>
          </p:cNvPr>
          <p:cNvSpPr/>
          <p:nvPr>
            <p:custDataLst>
              <p:tags r:id="rId3"/>
            </p:custDataLst>
          </p:nvPr>
        </p:nvSpPr>
        <p:spPr>
          <a:xfrm rot="2700000">
            <a:off x="11783219" y="1931194"/>
            <a:ext cx="817563" cy="815975"/>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51" name="PA_任意多边形 50">
            <a:extLst>
              <a:ext uri="{FF2B5EF4-FFF2-40B4-BE49-F238E27FC236}">
                <a16:creationId xmlns:a16="http://schemas.microsoft.com/office/drawing/2014/main" id="{38B7E504-1E47-4B79-9734-B6054B881288}"/>
              </a:ext>
            </a:extLst>
          </p:cNvPr>
          <p:cNvSpPr/>
          <p:nvPr>
            <p:custDataLst>
              <p:tags r:id="rId4"/>
            </p:custDataLst>
          </p:nvPr>
        </p:nvSpPr>
        <p:spPr>
          <a:xfrm rot="2700000">
            <a:off x="-435768" y="6199981"/>
            <a:ext cx="1716088" cy="415925"/>
          </a:xfrm>
          <a:custGeom>
            <a:avLst/>
            <a:gdLst>
              <a:gd name="connsiteX0" fmla="*/ 0 w 1716663"/>
              <a:gd name="connsiteY0" fmla="*/ 0 h 414787"/>
              <a:gd name="connsiteX1" fmla="*/ 1716663 w 1716663"/>
              <a:gd name="connsiteY1" fmla="*/ 0 h 414787"/>
              <a:gd name="connsiteX2" fmla="*/ 1301876 w 1716663"/>
              <a:gd name="connsiteY2" fmla="*/ 414787 h 414787"/>
              <a:gd name="connsiteX3" fmla="*/ 414787 w 1716663"/>
              <a:gd name="connsiteY3" fmla="*/ 414787 h 414787"/>
            </a:gdLst>
            <a:ahLst/>
            <a:cxnLst>
              <a:cxn ang="0">
                <a:pos x="connsiteX0" y="connsiteY0"/>
              </a:cxn>
              <a:cxn ang="0">
                <a:pos x="connsiteX1" y="connsiteY1"/>
              </a:cxn>
              <a:cxn ang="0">
                <a:pos x="connsiteX2" y="connsiteY2"/>
              </a:cxn>
              <a:cxn ang="0">
                <a:pos x="connsiteX3" y="connsiteY3"/>
              </a:cxn>
            </a:cxnLst>
            <a:rect l="l" t="t" r="r" b="b"/>
            <a:pathLst>
              <a:path w="1716663" h="414787">
                <a:moveTo>
                  <a:pt x="0" y="0"/>
                </a:moveTo>
                <a:lnTo>
                  <a:pt x="1716663" y="0"/>
                </a:lnTo>
                <a:lnTo>
                  <a:pt x="1301876" y="414787"/>
                </a:lnTo>
                <a:lnTo>
                  <a:pt x="414787" y="414787"/>
                </a:lnTo>
                <a:close/>
              </a:path>
            </a:pathLst>
          </a:cu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sp>
        <p:nvSpPr>
          <p:cNvPr id="49" name="PA_任意多边形 48">
            <a:extLst>
              <a:ext uri="{FF2B5EF4-FFF2-40B4-BE49-F238E27FC236}">
                <a16:creationId xmlns:a16="http://schemas.microsoft.com/office/drawing/2014/main" id="{3E5C453A-9CA8-4EA9-BAA6-F8C551865732}"/>
              </a:ext>
            </a:extLst>
          </p:cNvPr>
          <p:cNvSpPr/>
          <p:nvPr>
            <p:custDataLst>
              <p:tags r:id="rId5"/>
            </p:custDataLst>
          </p:nvPr>
        </p:nvSpPr>
        <p:spPr>
          <a:xfrm rot="2700000">
            <a:off x="-337344" y="6507956"/>
            <a:ext cx="925513" cy="463551"/>
          </a:xfrm>
          <a:custGeom>
            <a:avLst/>
            <a:gdLst>
              <a:gd name="connsiteX0" fmla="*/ 0 w 925070"/>
              <a:gd name="connsiteY0" fmla="*/ 0 h 462535"/>
              <a:gd name="connsiteX1" fmla="*/ 925070 w 925070"/>
              <a:gd name="connsiteY1" fmla="*/ 0 h 462535"/>
              <a:gd name="connsiteX2" fmla="*/ 462535 w 925070"/>
              <a:gd name="connsiteY2" fmla="*/ 462535 h 462535"/>
            </a:gdLst>
            <a:ahLst/>
            <a:cxnLst>
              <a:cxn ang="0">
                <a:pos x="connsiteX0" y="connsiteY0"/>
              </a:cxn>
              <a:cxn ang="0">
                <a:pos x="connsiteX1" y="connsiteY1"/>
              </a:cxn>
              <a:cxn ang="0">
                <a:pos x="connsiteX2" y="connsiteY2"/>
              </a:cxn>
            </a:cxnLst>
            <a:rect l="l" t="t" r="r" b="b"/>
            <a:pathLst>
              <a:path w="925070" h="462535">
                <a:moveTo>
                  <a:pt x="0" y="0"/>
                </a:moveTo>
                <a:lnTo>
                  <a:pt x="925070" y="0"/>
                </a:lnTo>
                <a:lnTo>
                  <a:pt x="462535" y="462535"/>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cxnSp>
        <p:nvCxnSpPr>
          <p:cNvPr id="26" name="PA_直接连接符 25">
            <a:extLst>
              <a:ext uri="{FF2B5EF4-FFF2-40B4-BE49-F238E27FC236}">
                <a16:creationId xmlns:a16="http://schemas.microsoft.com/office/drawing/2014/main" id="{F4410814-98F1-4F99-9ACB-6DAA8850C090}"/>
              </a:ext>
            </a:extLst>
          </p:cNvPr>
          <p:cNvCxnSpPr/>
          <p:nvPr>
            <p:custDataLst>
              <p:tags r:id="rId6"/>
            </p:custDataLst>
          </p:nvPr>
        </p:nvCxnSpPr>
        <p:spPr>
          <a:xfrm>
            <a:off x="5575300" y="1385888"/>
            <a:ext cx="1258888" cy="1260475"/>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27" name="PA_直接连接符 26">
            <a:extLst>
              <a:ext uri="{FF2B5EF4-FFF2-40B4-BE49-F238E27FC236}">
                <a16:creationId xmlns:a16="http://schemas.microsoft.com/office/drawing/2014/main" id="{AB882472-9879-4C81-B62F-1971BD6CCF6C}"/>
              </a:ext>
            </a:extLst>
          </p:cNvPr>
          <p:cNvCxnSpPr/>
          <p:nvPr>
            <p:custDataLst>
              <p:tags r:id="rId7"/>
            </p:custDataLst>
          </p:nvPr>
        </p:nvCxnSpPr>
        <p:spPr>
          <a:xfrm>
            <a:off x="6635750" y="2282825"/>
            <a:ext cx="1258888" cy="125888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0" name="PA_任意多边形 29">
            <a:extLst>
              <a:ext uri="{FF2B5EF4-FFF2-40B4-BE49-F238E27FC236}">
                <a16:creationId xmlns:a16="http://schemas.microsoft.com/office/drawing/2014/main" id="{BD111D24-0AA2-4BD4-9920-6575FF2E3CE4}"/>
              </a:ext>
            </a:extLst>
          </p:cNvPr>
          <p:cNvSpPr/>
          <p:nvPr>
            <p:custDataLst>
              <p:tags r:id="rId8"/>
            </p:custDataLst>
          </p:nvPr>
        </p:nvSpPr>
        <p:spPr>
          <a:xfrm rot="2700000">
            <a:off x="11958637" y="6511926"/>
            <a:ext cx="307975" cy="533400"/>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Lst>
            <a:ahLst/>
            <a:cxnLst>
              <a:cxn ang="0">
                <a:pos x="connsiteX0" y="connsiteY0"/>
              </a:cxn>
              <a:cxn ang="0">
                <a:pos x="connsiteX1" y="connsiteY1"/>
              </a:cxn>
              <a:cxn ang="0">
                <a:pos x="connsiteX2" y="connsiteY2"/>
              </a:cxn>
              <a:cxn ang="0">
                <a:pos x="connsiteX3" y="connsiteY3"/>
              </a:cxn>
            </a:cxnLst>
            <a:rect l="l" t="t" r="r" b="b"/>
            <a:pathLst>
              <a:path w="307527" h="532977">
                <a:moveTo>
                  <a:pt x="0" y="0"/>
                </a:moveTo>
                <a:lnTo>
                  <a:pt x="307527" y="307527"/>
                </a:lnTo>
                <a:lnTo>
                  <a:pt x="82077" y="532977"/>
                </a:lnTo>
                <a:lnTo>
                  <a:pt x="0" y="532977"/>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a:solidFill>
                <a:prstClr val="white"/>
              </a:solidFill>
              <a:latin typeface="等线"/>
              <a:ea typeface="等线" panose="02010600030101010101" pitchFamily="2" charset="-122"/>
            </a:endParaRPr>
          </a:p>
        </p:txBody>
      </p:sp>
      <p:cxnSp>
        <p:nvCxnSpPr>
          <p:cNvPr id="29" name="PA_直接连接符 28">
            <a:extLst>
              <a:ext uri="{FF2B5EF4-FFF2-40B4-BE49-F238E27FC236}">
                <a16:creationId xmlns:a16="http://schemas.microsoft.com/office/drawing/2014/main" id="{80D106D8-47F2-481A-9259-7BD6284725A6}"/>
              </a:ext>
            </a:extLst>
          </p:cNvPr>
          <p:cNvCxnSpPr/>
          <p:nvPr>
            <p:custDataLst>
              <p:tags r:id="rId9"/>
            </p:custDataLst>
          </p:nvPr>
        </p:nvCxnSpPr>
        <p:spPr>
          <a:xfrm>
            <a:off x="8489950" y="4132263"/>
            <a:ext cx="3014663" cy="2960687"/>
          </a:xfrm>
          <a:prstGeom prst="line">
            <a:avLst/>
          </a:prstGeom>
          <a:ln>
            <a:solidFill>
              <a:srgbClr val="990000"/>
            </a:solidFill>
          </a:ln>
        </p:spPr>
        <p:style>
          <a:lnRef idx="1">
            <a:schemeClr val="accent1"/>
          </a:lnRef>
          <a:fillRef idx="0">
            <a:schemeClr val="accent1"/>
          </a:fillRef>
          <a:effectRef idx="0">
            <a:schemeClr val="accent1"/>
          </a:effectRef>
          <a:fontRef idx="minor">
            <a:schemeClr val="tx1"/>
          </a:fontRef>
        </p:style>
      </p:cxnSp>
      <p:pic>
        <p:nvPicPr>
          <p:cNvPr id="8207" name="图片 23">
            <a:extLst>
              <a:ext uri="{FF2B5EF4-FFF2-40B4-BE49-F238E27FC236}">
                <a16:creationId xmlns:a16="http://schemas.microsoft.com/office/drawing/2014/main" id="{F262E3F2-9B04-4FEC-B162-415C33A9C6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6838"/>
            <a:ext cx="2078038" cy="158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淘宝网chenying0907出品 14">
            <a:extLst>
              <a:ext uri="{FF2B5EF4-FFF2-40B4-BE49-F238E27FC236}">
                <a16:creationId xmlns:a16="http://schemas.microsoft.com/office/drawing/2014/main" id="{18135216-5542-4E97-A1EC-705E3C20FD4B}"/>
              </a:ext>
            </a:extLst>
          </p:cNvPr>
          <p:cNvSpPr txBox="1">
            <a:spLocks noChangeArrowheads="1"/>
          </p:cNvSpPr>
          <p:nvPr/>
        </p:nvSpPr>
        <p:spPr bwMode="auto">
          <a:xfrm>
            <a:off x="434975" y="2602216"/>
            <a:ext cx="74596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0"/>
              </a:spcBef>
              <a:buFontTx/>
              <a:buNone/>
            </a:pPr>
            <a:r>
              <a:rPr lang="zh-CN" altLang="en-US" sz="4000" b="1" dirty="0">
                <a:solidFill>
                  <a:srgbClr val="000000"/>
                </a:solidFill>
                <a:latin typeface="微软雅黑" panose="020B0503020204020204" pitchFamily="34" charset="-122"/>
                <a:ea typeface="微软雅黑" panose="020B0503020204020204" pitchFamily="34" charset="-122"/>
                <a:cs typeface="MissingLinks"/>
              </a:rPr>
              <a:t>美国长臂管辖权的典型</a:t>
            </a:r>
            <a:endParaRPr lang="en-US" altLang="zh-CN" sz="4000" b="1" dirty="0">
              <a:solidFill>
                <a:srgbClr val="000000"/>
              </a:solidFill>
              <a:latin typeface="微软雅黑" panose="020B0503020204020204" pitchFamily="34" charset="-122"/>
              <a:ea typeface="微软雅黑" panose="020B0503020204020204" pitchFamily="34" charset="-122"/>
              <a:cs typeface="MissingLinks"/>
            </a:endParaRPr>
          </a:p>
          <a:p>
            <a:pPr eaLnBrk="1" hangingPunct="1">
              <a:lnSpc>
                <a:spcPct val="100000"/>
              </a:lnSpc>
              <a:spcBef>
                <a:spcPct val="0"/>
              </a:spcBef>
              <a:buFontTx/>
              <a:buNone/>
            </a:pPr>
            <a:r>
              <a:rPr lang="en-US" altLang="zh-CN" sz="4000" b="1" dirty="0">
                <a:solidFill>
                  <a:srgbClr val="000000"/>
                </a:solidFill>
                <a:latin typeface="微软雅黑" panose="020B0503020204020204" pitchFamily="34" charset="-122"/>
                <a:ea typeface="微软雅黑" panose="020B0503020204020204" pitchFamily="34" charset="-122"/>
                <a:cs typeface="MissingLinks"/>
              </a:rPr>
              <a:t>——</a:t>
            </a:r>
            <a:r>
              <a:rPr lang="zh-CN" altLang="en-US" sz="4000" b="1" dirty="0">
                <a:solidFill>
                  <a:srgbClr val="000000"/>
                </a:solidFill>
                <a:latin typeface="微软雅黑" panose="020B0503020204020204" pitchFamily="34" charset="-122"/>
                <a:ea typeface="微软雅黑" panose="020B0503020204020204" pitchFamily="34" charset="-122"/>
                <a:cs typeface="MissingLinks"/>
              </a:rPr>
              <a:t>出口管制与经济制裁</a:t>
            </a:r>
            <a:r>
              <a:rPr lang="zh-CN" altLang="en-US" sz="4000" b="1" dirty="0">
                <a:latin typeface="微软雅黑" panose="020B0503020204020204" pitchFamily="34" charset="-122"/>
                <a:ea typeface="微软雅黑" panose="020B0503020204020204" pitchFamily="34" charset="-122"/>
                <a:cs typeface="MissingLinks"/>
              </a:rPr>
              <a:t>对中国企业的影响</a:t>
            </a:r>
          </a:p>
        </p:txBody>
      </p:sp>
      <p:sp>
        <p:nvSpPr>
          <p:cNvPr id="2" name="PA_文本框 22">
            <a:extLst>
              <a:ext uri="{FF2B5EF4-FFF2-40B4-BE49-F238E27FC236}">
                <a16:creationId xmlns:a16="http://schemas.microsoft.com/office/drawing/2014/main" id="{E91F7442-0325-42CE-BE25-7DA5BDE24C2E}"/>
              </a:ext>
            </a:extLst>
          </p:cNvPr>
          <p:cNvSpPr txBox="1">
            <a:spLocks noChangeArrowheads="1"/>
          </p:cNvSpPr>
          <p:nvPr>
            <p:custDataLst>
              <p:tags r:id="rId10"/>
            </p:custDataLst>
          </p:nvPr>
        </p:nvSpPr>
        <p:spPr bwMode="auto">
          <a:xfrm>
            <a:off x="2629552" y="4843593"/>
            <a:ext cx="60202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a:lnSpc>
                <a:spcPct val="100000"/>
              </a:lnSpc>
              <a:spcBef>
                <a:spcPct val="0"/>
              </a:spcBef>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rPr>
              <a:t>主讲人：向东</a:t>
            </a:r>
            <a:endParaRPr lang="en-US" altLang="zh-CN" sz="2000" b="1" dirty="0">
              <a:latin typeface="微软雅黑" panose="020B0503020204020204" pitchFamily="34" charset="-122"/>
              <a:ea typeface="微软雅黑" panose="020B0503020204020204" pitchFamily="34" charset="-122"/>
            </a:endParaRPr>
          </a:p>
          <a:p>
            <a:pPr defTabSz="914400">
              <a:lnSpc>
                <a:spcPct val="100000"/>
              </a:lnSpc>
              <a:spcBef>
                <a:spcPct val="0"/>
              </a:spcBef>
              <a:buFont typeface="Arial" panose="020B0604020202020204" pitchFamily="34" charset="0"/>
              <a:buNone/>
            </a:pPr>
            <a:endParaRPr lang="en-US" altLang="zh-CN" sz="2000" b="1" dirty="0">
              <a:latin typeface="微软雅黑" panose="020B0503020204020204" pitchFamily="34" charset="-122"/>
              <a:ea typeface="微软雅黑" panose="020B0503020204020204" pitchFamily="34" charset="-122"/>
            </a:endParaRPr>
          </a:p>
          <a:p>
            <a:pPr defTabSz="914400">
              <a:lnSpc>
                <a:spcPct val="100000"/>
              </a:lnSpc>
              <a:spcBef>
                <a:spcPct val="0"/>
              </a:spcBef>
              <a:buFont typeface="Arial" panose="020B0604020202020204" pitchFamily="34" charset="0"/>
              <a:buNone/>
            </a:pPr>
            <a:r>
              <a:rPr lang="en-US" altLang="zh-CN" sz="2000" b="1" dirty="0">
                <a:latin typeface="微软雅黑" panose="020B0503020204020204" pitchFamily="34" charset="-122"/>
                <a:ea typeface="微软雅黑" panose="020B0503020204020204" pitchFamily="34" charset="-122"/>
              </a:rPr>
              <a:t>Email: xiangdong@allbrightlaw.com</a:t>
            </a:r>
          </a:p>
          <a:p>
            <a:pPr defTabSz="914400" eaLnBrk="1" hangingPunct="1">
              <a:lnSpc>
                <a:spcPct val="100000"/>
              </a:lnSpc>
              <a:spcBef>
                <a:spcPct val="0"/>
              </a:spcBef>
              <a:buFontTx/>
              <a:buNone/>
            </a:pPr>
            <a:endParaRPr lang="zh-CN" altLang="en-US" sz="2000" b="1" dirty="0">
              <a:solidFill>
                <a:srgbClr val="3A3A3A"/>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D50C01B7-0436-40CD-9C3A-8578914EACAD}"/>
              </a:ext>
            </a:extLst>
          </p:cNvPr>
          <p:cNvPicPr>
            <a:picLocks noChangeAspect="1"/>
          </p:cNvPicPr>
          <p:nvPr/>
        </p:nvPicPr>
        <p:blipFill rotWithShape="1">
          <a:blip r:embed="rId16"/>
          <a:srcRect l="29873" t="17849" r="28169" b="7650"/>
          <a:stretch/>
        </p:blipFill>
        <p:spPr>
          <a:xfrm rot="2717901">
            <a:off x="7553563" y="676121"/>
            <a:ext cx="3201499" cy="316201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0" y="1168400"/>
            <a:ext cx="9065869"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管什么？</a:t>
            </a:r>
            <a:r>
              <a:rPr lang="en-US" altLang="zh-CN" sz="2000" b="1" dirty="0">
                <a:latin typeface="微软雅黑" panose="020B0503020204020204" pitchFamily="34" charset="-122"/>
                <a:ea typeface="微软雅黑" panose="020B0503020204020204" pitchFamily="34" charset="-122"/>
              </a:rPr>
              <a:t>-- EAR</a:t>
            </a:r>
            <a:r>
              <a:rPr lang="zh-CN" altLang="en-US" sz="2000" b="1" dirty="0">
                <a:latin typeface="微软雅黑" panose="020B0503020204020204" pitchFamily="34" charset="-122"/>
                <a:ea typeface="微软雅黑" panose="020B0503020204020204" pitchFamily="34" charset="-122"/>
              </a:rPr>
              <a:t>中受管制的物项</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物项的概念包括：美国的货物、软件、科技</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EAR</a:t>
            </a:r>
            <a:r>
              <a:rPr lang="zh-CN" altLang="en-US" sz="1600" b="1" dirty="0">
                <a:latin typeface="微软雅黑" panose="020B0503020204020204" pitchFamily="34" charset="-122"/>
                <a:ea typeface="微软雅黑" panose="020B0503020204020204" pitchFamily="34" charset="-122"/>
              </a:rPr>
              <a:t>第</a:t>
            </a:r>
            <a:r>
              <a:rPr lang="en-US" altLang="zh-CN" sz="1600" b="1" dirty="0">
                <a:latin typeface="微软雅黑" panose="020B0503020204020204" pitchFamily="34" charset="-122"/>
                <a:ea typeface="微软雅黑" panose="020B0503020204020204" pitchFamily="34" charset="-122"/>
              </a:rPr>
              <a:t>734.3</a:t>
            </a:r>
            <a:r>
              <a:rPr lang="zh-CN" altLang="en-US" sz="1600" b="1" dirty="0">
                <a:latin typeface="微软雅黑" panose="020B0503020204020204" pitchFamily="34" charset="-122"/>
                <a:ea typeface="微软雅黑" panose="020B0503020204020204" pitchFamily="34" charset="-122"/>
              </a:rPr>
              <a:t>条列举了受美国管辖的物项：</a:t>
            </a:r>
          </a:p>
          <a:p>
            <a:pPr lvl="2">
              <a:lnSpc>
                <a:spcPct val="100000"/>
              </a:lnSpc>
              <a:spcBef>
                <a:spcPct val="20000"/>
              </a:spcBef>
              <a:buClr>
                <a:srgbClr val="990000"/>
              </a:buClr>
              <a:buFont typeface="Wingdings" panose="05000000000000000000" pitchFamily="2" charset="2"/>
              <a:buChar char="u"/>
            </a:pPr>
            <a:r>
              <a:rPr lang="en-US" altLang="zh-CN" sz="1300" b="1" dirty="0">
                <a:latin typeface="微软雅黑" panose="020B0503020204020204" pitchFamily="34" charset="-122"/>
                <a:ea typeface="微软雅黑" panose="020B0503020204020204" pitchFamily="34" charset="-122"/>
              </a:rPr>
              <a:t>1</a:t>
            </a:r>
            <a:r>
              <a:rPr lang="zh-CN" altLang="en-US" sz="1300" b="1" dirty="0">
                <a:latin typeface="微软雅黑" panose="020B0503020204020204" pitchFamily="34" charset="-122"/>
                <a:ea typeface="微软雅黑" panose="020B0503020204020204" pitchFamily="34" charset="-122"/>
              </a:rPr>
              <a:t>、在美国境内的所有物项，包括在美国对外贸易区的物项或从某一外国通过美境内转运到另一外国的物项</a:t>
            </a:r>
          </a:p>
          <a:p>
            <a:pPr lvl="2">
              <a:lnSpc>
                <a:spcPct val="100000"/>
              </a:lnSpc>
              <a:spcBef>
                <a:spcPct val="20000"/>
              </a:spcBef>
              <a:buClr>
                <a:srgbClr val="990000"/>
              </a:buClr>
              <a:buFont typeface="Wingdings" panose="05000000000000000000" pitchFamily="2" charset="2"/>
              <a:buChar char="u"/>
            </a:pPr>
            <a:endParaRPr lang="en-US" altLang="zh-CN" sz="13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300" b="1" dirty="0">
                <a:latin typeface="微软雅黑" panose="020B0503020204020204" pitchFamily="34" charset="-122"/>
                <a:ea typeface="微软雅黑" panose="020B0503020204020204" pitchFamily="34" charset="-122"/>
              </a:rPr>
              <a:t>2</a:t>
            </a:r>
            <a:r>
              <a:rPr lang="zh-CN" altLang="en-US" sz="1300" b="1" dirty="0">
                <a:latin typeface="微软雅黑" panose="020B0503020204020204" pitchFamily="34" charset="-122"/>
                <a:ea typeface="微软雅黑" panose="020B0503020204020204" pitchFamily="34" charset="-122"/>
              </a:rPr>
              <a:t>、所有原产于美国的物项，无论位于何地</a:t>
            </a:r>
          </a:p>
          <a:p>
            <a:pPr lvl="2">
              <a:lnSpc>
                <a:spcPct val="100000"/>
              </a:lnSpc>
              <a:spcBef>
                <a:spcPct val="20000"/>
              </a:spcBef>
              <a:buClr>
                <a:srgbClr val="990000"/>
              </a:buClr>
              <a:buFont typeface="Wingdings" panose="05000000000000000000" pitchFamily="2" charset="2"/>
              <a:buChar char="u"/>
            </a:pPr>
            <a:endParaRPr lang="en-US" altLang="zh-CN" sz="13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300" b="1" dirty="0">
                <a:latin typeface="微软雅黑" panose="020B0503020204020204" pitchFamily="34" charset="-122"/>
                <a:ea typeface="微软雅黑" panose="020B0503020204020204" pitchFamily="34" charset="-122"/>
              </a:rPr>
              <a:t>3</a:t>
            </a:r>
            <a:r>
              <a:rPr lang="zh-CN" altLang="en-US" sz="1300" b="1" dirty="0">
                <a:latin typeface="微软雅黑" panose="020B0503020204020204" pitchFamily="34" charset="-122"/>
                <a:ea typeface="微软雅黑" panose="020B0503020204020204" pitchFamily="34" charset="-122"/>
              </a:rPr>
              <a:t>、外国制造的产品但使用原产于美国的管制物项、外国制造的产品但捆绑了原产于美国的受管制软件、外国设计的软件但使用了原产于美国的受管制软件、外国发明的技术但使用了原产于美国的受管制技术，并且，使用的美国原产货物、软件或技术的价值达到一定含量要求，有三档标准：</a:t>
            </a:r>
          </a:p>
          <a:p>
            <a:pPr lvl="3">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）不设最低含量要求的物项</a:t>
            </a:r>
          </a:p>
          <a:p>
            <a:pPr lvl="3">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10%</a:t>
            </a:r>
            <a:r>
              <a:rPr lang="zh-CN" altLang="en-US" sz="1200" b="1" dirty="0">
                <a:latin typeface="微软雅黑" panose="020B0503020204020204" pitchFamily="34" charset="-122"/>
                <a:ea typeface="微软雅黑" panose="020B0503020204020204" pitchFamily="34" charset="-122"/>
              </a:rPr>
              <a:t>的最低含量要求</a:t>
            </a:r>
          </a:p>
          <a:p>
            <a:pPr lvl="3">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25%</a:t>
            </a:r>
            <a:r>
              <a:rPr lang="zh-CN" altLang="en-US" sz="1200" b="1" dirty="0">
                <a:latin typeface="微软雅黑" panose="020B0503020204020204" pitchFamily="34" charset="-122"/>
                <a:ea typeface="微软雅黑" panose="020B0503020204020204" pitchFamily="34" charset="-122"/>
              </a:rPr>
              <a:t>的最低含量要求</a:t>
            </a:r>
            <a:endParaRPr lang="en-US" altLang="zh-CN" sz="14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300" b="1" dirty="0">
                <a:latin typeface="微软雅黑" panose="020B0503020204020204" pitchFamily="34" charset="-122"/>
                <a:ea typeface="微软雅黑" panose="020B0503020204020204" pitchFamily="34" charset="-122"/>
              </a:rPr>
              <a:t>4</a:t>
            </a:r>
            <a:r>
              <a:rPr lang="zh-CN" altLang="en-US" sz="1300" b="1" dirty="0">
                <a:latin typeface="微软雅黑" panose="020B0503020204020204" pitchFamily="34" charset="-122"/>
                <a:ea typeface="微软雅黑" panose="020B0503020204020204" pitchFamily="34" charset="-122"/>
              </a:rPr>
              <a:t>、外国使用美国原产技术或软件生产的直接产品。在某些情况下，从美国境内出口技术时在以下情况下才能获得出口授权：</a:t>
            </a:r>
            <a:endParaRPr lang="en-US" altLang="zh-CN" sz="13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50" b="1" dirty="0">
                <a:latin typeface="微软雅黑" panose="020B0503020204020204" pitchFamily="34" charset="-122"/>
                <a:ea typeface="微软雅黑" panose="020B0503020204020204" pitchFamily="34" charset="-122"/>
              </a:rPr>
              <a:t>用户承诺在国外使用该技术生产的直接产品不会出口到未获得美国商务部授权的某些目的地</a:t>
            </a:r>
          </a:p>
          <a:p>
            <a:pPr lvl="2">
              <a:lnSpc>
                <a:spcPct val="100000"/>
              </a:lnSpc>
              <a:spcBef>
                <a:spcPct val="20000"/>
              </a:spcBef>
              <a:buClr>
                <a:srgbClr val="990000"/>
              </a:buClr>
              <a:buFont typeface="Wingdings" panose="05000000000000000000" pitchFamily="2" charset="2"/>
              <a:buChar char="u"/>
            </a:pPr>
            <a:endParaRPr lang="en-US" altLang="zh-CN" sz="14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300" b="1" dirty="0">
                <a:latin typeface="微软雅黑" panose="020B0503020204020204" pitchFamily="34" charset="-122"/>
                <a:ea typeface="微软雅黑" panose="020B0503020204020204" pitchFamily="34" charset="-122"/>
              </a:rPr>
              <a:t>5</a:t>
            </a:r>
            <a:r>
              <a:rPr lang="zh-CN" altLang="en-US" sz="1300" b="1" dirty="0">
                <a:latin typeface="微软雅黑" panose="020B0503020204020204" pitchFamily="34" charset="-122"/>
                <a:ea typeface="微软雅黑" panose="020B0503020204020204" pitchFamily="34" charset="-122"/>
              </a:rPr>
              <a:t>、美企在美国境外的工厂或主要分支机构生产的商品，并且是美国原产技术或软件的直接产品。</a:t>
            </a: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7867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0" y="1168400"/>
            <a:ext cx="774506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管什么？</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受</a:t>
            </a:r>
            <a:r>
              <a:rPr lang="en-US" altLang="zh-CN" sz="2000" b="1" dirty="0">
                <a:latin typeface="微软雅黑" panose="020B0503020204020204" pitchFamily="34" charset="-122"/>
                <a:ea typeface="微软雅黑" panose="020B0503020204020204" pitchFamily="34" charset="-122"/>
              </a:rPr>
              <a:t>EAR</a:t>
            </a:r>
            <a:r>
              <a:rPr lang="zh-CN" altLang="en-US" sz="2000" b="1" dirty="0">
                <a:latin typeface="微软雅黑" panose="020B0503020204020204" pitchFamily="34" charset="-122"/>
                <a:ea typeface="微软雅黑" panose="020B0503020204020204" pitchFamily="34" charset="-122"/>
              </a:rPr>
              <a:t>管制的环节</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出口和视同出口</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）货物或技术从美国境内装运（</a:t>
            </a:r>
            <a:r>
              <a:rPr lang="en-US" altLang="zh-CN" sz="1400" b="1" dirty="0">
                <a:latin typeface="微软雅黑" panose="020B0503020204020204" pitchFamily="34" charset="-122"/>
                <a:ea typeface="微软雅黑" panose="020B0503020204020204" pitchFamily="34" charset="-122"/>
              </a:rPr>
              <a:t>shipment</a:t>
            </a:r>
            <a:r>
              <a:rPr lang="zh-CN" altLang="en-US" sz="1400" b="1" dirty="0">
                <a:latin typeface="微软雅黑" panose="020B0503020204020204" pitchFamily="34" charset="-122"/>
                <a:ea typeface="微软雅黑" panose="020B0503020204020204" pitchFamily="34" charset="-122"/>
              </a:rPr>
              <a:t>）、转移（</a:t>
            </a:r>
            <a:r>
              <a:rPr lang="en-US" altLang="zh-CN" sz="1400" b="1" dirty="0">
                <a:latin typeface="微软雅黑" panose="020B0503020204020204" pitchFamily="34" charset="-122"/>
                <a:ea typeface="微软雅黑" panose="020B0503020204020204" pitchFamily="34" charset="-122"/>
              </a:rPr>
              <a:t>transfer</a:t>
            </a:r>
            <a:r>
              <a:rPr lang="zh-CN" altLang="en-US" sz="1400" b="1" dirty="0">
                <a:latin typeface="微软雅黑" panose="020B0503020204020204" pitchFamily="34" charset="-122"/>
                <a:ea typeface="微软雅黑" panose="020B0503020204020204" pitchFamily="34" charset="-122"/>
              </a:rPr>
              <a:t>）或转运（</a:t>
            </a:r>
            <a:r>
              <a:rPr lang="en-US" altLang="zh-CN" sz="1400" b="1" dirty="0">
                <a:latin typeface="微软雅黑" panose="020B0503020204020204" pitchFamily="34" charset="-122"/>
                <a:ea typeface="微软雅黑" panose="020B0503020204020204" pitchFamily="34" charset="-122"/>
              </a:rPr>
              <a:t>transmission</a:t>
            </a:r>
            <a:r>
              <a:rPr lang="zh-CN" altLang="en-US" sz="1400" b="1" dirty="0">
                <a:latin typeface="微软雅黑" panose="020B0503020204020204" pitchFamily="34" charset="-122"/>
                <a:ea typeface="微软雅黑" panose="020B0503020204020204" pitchFamily="34" charset="-122"/>
              </a:rPr>
              <a:t>）到美国境外。涵盖在美国的过境和转运活动。外国设备在美国维修后被运到本国、从美国对外贸易运出境外、以电子方式向美国境外传输非公开数据。</a:t>
            </a:r>
          </a:p>
          <a:p>
            <a:pPr lvl="2">
              <a:lnSpc>
                <a:spcPct val="100000"/>
              </a:lnSpc>
              <a:spcBef>
                <a:spcPct val="20000"/>
              </a:spcBef>
              <a:buClr>
                <a:srgbClr val="990000"/>
              </a:buClr>
              <a:buFont typeface="Wingdings" panose="05000000000000000000" pitchFamily="2" charset="2"/>
              <a:buChar char="u"/>
            </a:pPr>
            <a:endParaRPr lang="en-US" altLang="zh-CN" sz="14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）在美国境内的货物或技术转移到受管制国家的大使馆或者附属机构（包括受管制国家实际控制的政府实体和商业实体）</a:t>
            </a:r>
          </a:p>
          <a:p>
            <a:pPr lvl="2">
              <a:lnSpc>
                <a:spcPct val="100000"/>
              </a:lnSpc>
              <a:spcBef>
                <a:spcPct val="20000"/>
              </a:spcBef>
              <a:buClr>
                <a:srgbClr val="990000"/>
              </a:buClr>
              <a:buFont typeface="Wingdings" panose="05000000000000000000" pitchFamily="2" charset="2"/>
              <a:buChar char="u"/>
            </a:pPr>
            <a:endParaRPr lang="en-US" altLang="zh-CN" sz="14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）将货物或技术转移给位于美国境内或境外的任何人，并且知道该人试图将这些货物或技术运交、转移或者转运给未经授权的接收者</a:t>
            </a:r>
          </a:p>
          <a:p>
            <a:pPr lvl="2">
              <a:lnSpc>
                <a:spcPct val="100000"/>
              </a:lnSpc>
              <a:spcBef>
                <a:spcPct val="20000"/>
              </a:spcBef>
              <a:buClr>
                <a:srgbClr val="990000"/>
              </a:buClr>
              <a:buFont typeface="Wingdings" panose="05000000000000000000" pitchFamily="2" charset="2"/>
              <a:buChar char="u"/>
            </a:pPr>
            <a:endParaRPr lang="en-US" altLang="zh-CN" sz="14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视同出口：将受复管制技术或软件传播给在美国境内的外国人，视为向该外国人所在的国籍国出口。</a:t>
            </a:r>
          </a:p>
          <a:p>
            <a:pPr lvl="2">
              <a:lnSpc>
                <a:spcPct val="100000"/>
              </a:lnSpc>
              <a:spcBef>
                <a:spcPct val="20000"/>
              </a:spcBef>
              <a:buClr>
                <a:srgbClr val="990000"/>
              </a:buClr>
              <a:buFont typeface="Wingdings" panose="05000000000000000000" pitchFamily="2" charset="2"/>
              <a:buChar char="u"/>
            </a:pPr>
            <a:endParaRPr lang="en-US" altLang="zh-CN" sz="14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再出口和视同再出口： 通过接受者自愿承诺方式对管制物项的再出口活动予以管制。</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经纪活动</a:t>
            </a:r>
            <a:endParaRPr lang="en-US" altLang="zh-CN" sz="16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9901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0" y="1168400"/>
            <a:ext cx="7952079" cy="555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怎么管？</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管制的方式：清单</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许可证</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u="sng" dirty="0">
                <a:latin typeface="微软雅黑" panose="020B0503020204020204" pitchFamily="34" charset="-122"/>
                <a:ea typeface="微软雅黑" panose="020B0503020204020204" pitchFamily="34" charset="-122"/>
              </a:rPr>
              <a:t>商业管制清单（</a:t>
            </a:r>
            <a:r>
              <a:rPr lang="en-US" altLang="zh-CN" sz="1600" b="1" u="sng" dirty="0">
                <a:latin typeface="微软雅黑" panose="020B0503020204020204" pitchFamily="34" charset="-122"/>
                <a:ea typeface="微软雅黑" panose="020B0503020204020204" pitchFamily="34" charset="-122"/>
              </a:rPr>
              <a:t>Commerce Controls List</a:t>
            </a:r>
            <a:r>
              <a:rPr lang="zh-CN" altLang="en-US" sz="1600" b="1" u="sng" dirty="0">
                <a:latin typeface="微软雅黑" panose="020B0503020204020204" pitchFamily="34" charset="-122"/>
                <a:ea typeface="微软雅黑" panose="020B0503020204020204" pitchFamily="34" charset="-122"/>
              </a:rPr>
              <a:t>，</a:t>
            </a:r>
            <a:r>
              <a:rPr lang="en-US" altLang="zh-CN" sz="1600" b="1" u="sng" dirty="0">
                <a:latin typeface="微软雅黑" panose="020B0503020204020204" pitchFamily="34" charset="-122"/>
                <a:ea typeface="微软雅黑" panose="020B0503020204020204" pitchFamily="34" charset="-122"/>
              </a:rPr>
              <a:t>CCL</a:t>
            </a:r>
            <a:r>
              <a:rPr lang="zh-CN" altLang="en-US" sz="1600" b="1" u="sng"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和军品管制清单（</a:t>
            </a:r>
            <a:r>
              <a:rPr lang="en-US" altLang="zh-CN" sz="1600" b="1" dirty="0">
                <a:latin typeface="微软雅黑" panose="020B0503020204020204" pitchFamily="34" charset="-122"/>
                <a:ea typeface="微软雅黑" panose="020B0503020204020204" pitchFamily="34" charset="-122"/>
              </a:rPr>
              <a:t>the United States Munitions List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USML</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zh-CN" altLang="en-US"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EAR</a:t>
            </a:r>
            <a:r>
              <a:rPr lang="zh-CN" altLang="en-US" sz="1600" b="1" dirty="0">
                <a:latin typeface="微软雅黑" panose="020B0503020204020204" pitchFamily="34" charset="-122"/>
                <a:ea typeface="微软雅黑" panose="020B0503020204020204" pitchFamily="34" charset="-122"/>
              </a:rPr>
              <a:t>中规定：每类商品都有一个</a:t>
            </a:r>
            <a:r>
              <a:rPr lang="en-US" altLang="zh-CN" sz="1600" b="1" dirty="0">
                <a:latin typeface="微软雅黑" panose="020B0503020204020204" pitchFamily="34" charset="-122"/>
                <a:ea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rPr>
              <a:t>位编码的出口管制分类号（</a:t>
            </a:r>
            <a:r>
              <a:rPr lang="en-US" altLang="zh-CN" sz="1600" b="1" dirty="0">
                <a:latin typeface="微软雅黑" panose="020B0503020204020204" pitchFamily="34" charset="-122"/>
                <a:ea typeface="微软雅黑" panose="020B0503020204020204" pitchFamily="34" charset="-122"/>
              </a:rPr>
              <a:t>Export Control Classification Numbers</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ECCN</a:t>
            </a:r>
            <a:r>
              <a:rPr lang="zh-CN" altLang="en-US" sz="1600" b="1" dirty="0">
                <a:latin typeface="微软雅黑" panose="020B0503020204020204" pitchFamily="34" charset="-122"/>
                <a:ea typeface="微软雅黑" panose="020B0503020204020204" pitchFamily="34" charset="-122"/>
              </a:rPr>
              <a:t>）</a:t>
            </a:r>
          </a:p>
          <a:p>
            <a:pPr lvl="2">
              <a:lnSpc>
                <a:spcPct val="100000"/>
              </a:lnSpc>
              <a:spcBef>
                <a:spcPct val="20000"/>
              </a:spcBef>
              <a:buClr>
                <a:srgbClr val="990000"/>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位数字：商品分为</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类：</a:t>
            </a:r>
            <a:endParaRPr lang="en-US" altLang="zh-CN" sz="1400"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en-US" altLang="zh-CN" sz="1200" dirty="0">
                <a:latin typeface="微软雅黑" panose="020B0503020204020204" pitchFamily="34" charset="-122"/>
                <a:ea typeface="微软雅黑" panose="020B0503020204020204" pitchFamily="34" charset="-122"/>
              </a:rPr>
              <a:t>0</a:t>
            </a:r>
            <a:r>
              <a:rPr lang="zh-CN" altLang="en-US" sz="1200" dirty="0">
                <a:latin typeface="微软雅黑" panose="020B0503020204020204" pitchFamily="34" charset="-122"/>
                <a:ea typeface="微软雅黑" panose="020B0503020204020204" pitchFamily="34" charset="-122"/>
              </a:rPr>
              <a:t>类：各种核材料、设施、设备；</a:t>
            </a: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类：材料、化学制品、微生物、毒素；</a:t>
            </a: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类：材料加工；</a:t>
            </a: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类：电子产品：</a:t>
            </a:r>
            <a:r>
              <a:rPr lang="en-US" altLang="zh-CN" sz="1200" dirty="0">
                <a:latin typeface="微软雅黑" panose="020B0503020204020204" pitchFamily="34" charset="-122"/>
                <a:ea typeface="微软雅黑" panose="020B0503020204020204" pitchFamily="34" charset="-122"/>
              </a:rPr>
              <a:t>4</a:t>
            </a:r>
            <a:r>
              <a:rPr lang="zh-CN" altLang="en-US" sz="1200" dirty="0">
                <a:latin typeface="微软雅黑" panose="020B0503020204020204" pitchFamily="34" charset="-122"/>
                <a:ea typeface="微软雅黑" panose="020B0503020204020204" pitchFamily="34" charset="-122"/>
              </a:rPr>
              <a:t>类：计算机；</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类：通讯与信息安全；</a:t>
            </a:r>
            <a:r>
              <a:rPr lang="en-US" altLang="zh-CN" sz="1200" dirty="0">
                <a:latin typeface="微软雅黑" panose="020B0503020204020204" pitchFamily="34" charset="-122"/>
                <a:ea typeface="微软雅黑" panose="020B0503020204020204" pitchFamily="34" charset="-122"/>
              </a:rPr>
              <a:t>6</a:t>
            </a:r>
            <a:r>
              <a:rPr lang="zh-CN" altLang="en-US" sz="1200" dirty="0">
                <a:latin typeface="微软雅黑" panose="020B0503020204020204" pitchFamily="34" charset="-122"/>
                <a:ea typeface="微软雅黑" panose="020B0503020204020204" pitchFamily="34" charset="-122"/>
              </a:rPr>
              <a:t>类：激光器与传感器；</a:t>
            </a:r>
            <a:r>
              <a:rPr lang="en-US" altLang="zh-CN" sz="1200"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类：导航与航天设备；</a:t>
            </a:r>
            <a:r>
              <a:rPr lang="en-US" altLang="zh-CN" sz="1200" dirty="0">
                <a:latin typeface="微软雅黑" panose="020B0503020204020204" pitchFamily="34" charset="-122"/>
                <a:ea typeface="微软雅黑" panose="020B0503020204020204" pitchFamily="34" charset="-122"/>
              </a:rPr>
              <a:t>8</a:t>
            </a:r>
            <a:r>
              <a:rPr lang="zh-CN" altLang="en-US" sz="1200" dirty="0">
                <a:latin typeface="微软雅黑" panose="020B0503020204020204" pitchFamily="34" charset="-122"/>
                <a:ea typeface="微软雅黑" panose="020B0503020204020204" pitchFamily="34" charset="-122"/>
              </a:rPr>
              <a:t>类：海洋探测设备与技术；</a:t>
            </a:r>
            <a:r>
              <a:rPr lang="en-US" altLang="zh-CN" sz="1200" dirty="0">
                <a:latin typeface="微软雅黑" panose="020B0503020204020204" pitchFamily="34" charset="-122"/>
                <a:ea typeface="微软雅黑" panose="020B0503020204020204" pitchFamily="34" charset="-122"/>
              </a:rPr>
              <a:t>9</a:t>
            </a:r>
            <a:r>
              <a:rPr lang="zh-CN" altLang="en-US" sz="1200" dirty="0">
                <a:latin typeface="微软雅黑" panose="020B0503020204020204" pitchFamily="34" charset="-122"/>
                <a:ea typeface="微软雅黑" panose="020B0503020204020204" pitchFamily="34" charset="-122"/>
              </a:rPr>
              <a:t>类：航空推进系统</a:t>
            </a:r>
            <a:endParaRPr lang="en-US" altLang="zh-CN" sz="1400"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第</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位字母：每类商品包括</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个方面：</a:t>
            </a:r>
            <a:endParaRPr lang="en-US" altLang="zh-CN" sz="1400"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en-US" altLang="zh-CN" sz="1200" dirty="0">
                <a:latin typeface="微软雅黑" panose="020B0503020204020204" pitchFamily="34" charset="-122"/>
                <a:ea typeface="微软雅黑" panose="020B0503020204020204" pitchFamily="34" charset="-122"/>
              </a:rPr>
              <a:t>A-</a:t>
            </a:r>
            <a:r>
              <a:rPr lang="zh-CN" altLang="en-US" sz="1200" dirty="0">
                <a:latin typeface="微软雅黑" panose="020B0503020204020204" pitchFamily="34" charset="-122"/>
                <a:ea typeface="微软雅黑" panose="020B0503020204020204" pitchFamily="34" charset="-122"/>
              </a:rPr>
              <a:t>设备、装备、配件；</a:t>
            </a:r>
            <a:r>
              <a:rPr lang="en-US" altLang="zh-CN" sz="1200" dirty="0">
                <a:latin typeface="微软雅黑" panose="020B0503020204020204" pitchFamily="34" charset="-122"/>
                <a:ea typeface="微软雅黑" panose="020B0503020204020204" pitchFamily="34" charset="-122"/>
              </a:rPr>
              <a:t>B-</a:t>
            </a:r>
            <a:r>
              <a:rPr lang="zh-CN" altLang="en-US" sz="1200" dirty="0">
                <a:latin typeface="微软雅黑" panose="020B0503020204020204" pitchFamily="34" charset="-122"/>
                <a:ea typeface="微软雅黑" panose="020B0503020204020204" pitchFamily="34" charset="-122"/>
              </a:rPr>
              <a:t>试验、检测、生产设备；</a:t>
            </a:r>
            <a:r>
              <a:rPr lang="en-US" altLang="zh-CN" sz="1200" dirty="0">
                <a:latin typeface="微软雅黑" panose="020B0503020204020204" pitchFamily="34" charset="-122"/>
                <a:ea typeface="微软雅黑" panose="020B0503020204020204" pitchFamily="34" charset="-122"/>
              </a:rPr>
              <a:t>C-</a:t>
            </a:r>
            <a:r>
              <a:rPr lang="zh-CN" altLang="en-US" sz="1200" dirty="0">
                <a:latin typeface="微软雅黑" panose="020B0503020204020204" pitchFamily="34" charset="-122"/>
                <a:ea typeface="微软雅黑" panose="020B0503020204020204" pitchFamily="34" charset="-122"/>
              </a:rPr>
              <a:t>材料；</a:t>
            </a:r>
            <a:r>
              <a:rPr lang="en-US" altLang="zh-CN" sz="1200" dirty="0">
                <a:latin typeface="微软雅黑" panose="020B0503020204020204" pitchFamily="34" charset="-122"/>
                <a:ea typeface="微软雅黑" panose="020B0503020204020204" pitchFamily="34" charset="-122"/>
              </a:rPr>
              <a:t>D-</a:t>
            </a:r>
            <a:r>
              <a:rPr lang="zh-CN" altLang="en-US" sz="1200" dirty="0">
                <a:latin typeface="微软雅黑" panose="020B0503020204020204" pitchFamily="34" charset="-122"/>
                <a:ea typeface="微软雅黑" panose="020B0503020204020204" pitchFamily="34" charset="-122"/>
              </a:rPr>
              <a:t>软件；</a:t>
            </a:r>
            <a:r>
              <a:rPr lang="en-US" altLang="zh-CN" sz="1200" dirty="0">
                <a:latin typeface="微软雅黑" panose="020B0503020204020204" pitchFamily="34" charset="-122"/>
                <a:ea typeface="微软雅黑" panose="020B0503020204020204" pitchFamily="34" charset="-122"/>
              </a:rPr>
              <a:t>E-</a:t>
            </a:r>
            <a:r>
              <a:rPr lang="zh-CN" altLang="en-US" sz="1200" dirty="0">
                <a:latin typeface="微软雅黑" panose="020B0503020204020204" pitchFamily="34" charset="-122"/>
                <a:ea typeface="微软雅黑" panose="020B0503020204020204" pitchFamily="34" charset="-122"/>
              </a:rPr>
              <a:t>技术</a:t>
            </a:r>
            <a:endParaRPr lang="en-US" altLang="zh-CN" sz="1400"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dirty="0">
                <a:latin typeface="微软雅黑" panose="020B0503020204020204" pitchFamily="34" charset="-122"/>
                <a:ea typeface="微软雅黑" panose="020B0503020204020204" pitchFamily="34" charset="-122"/>
              </a:rPr>
              <a:t>后</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位数字：管制原因</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国别政策：国家一览表（</a:t>
            </a:r>
            <a:r>
              <a:rPr lang="en-US" altLang="zh-CN" sz="1600" b="1" dirty="0">
                <a:latin typeface="微软雅黑" panose="020B0503020204020204" pitchFamily="34" charset="-122"/>
                <a:ea typeface="微软雅黑" panose="020B0503020204020204" pitchFamily="34" charset="-122"/>
              </a:rPr>
              <a:t>Country Chart</a:t>
            </a:r>
            <a:r>
              <a:rPr lang="zh-CN" altLang="en-US" sz="1600" b="1" dirty="0">
                <a:latin typeface="微软雅黑" panose="020B0503020204020204" pitchFamily="34" charset="-122"/>
                <a:ea typeface="微软雅黑" panose="020B0503020204020204" pitchFamily="34" charset="-122"/>
              </a:rPr>
              <a:t>），依据安全关切程度将国家划分为</a:t>
            </a:r>
            <a:r>
              <a:rPr lang="en-US" altLang="zh-CN" sz="1600" b="1" dirty="0">
                <a:latin typeface="微软雅黑" panose="020B0503020204020204" pitchFamily="34" charset="-122"/>
                <a:ea typeface="微软雅黑" panose="020B0503020204020204" pitchFamily="34" charset="-122"/>
              </a:rPr>
              <a:t>A</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B</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C</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D</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a:t>
            </a:r>
            <a:r>
              <a:rPr lang="zh-CN" altLang="en-US" sz="1600" b="1" dirty="0">
                <a:latin typeface="微软雅黑" panose="020B0503020204020204" pitchFamily="34" charset="-122"/>
                <a:ea typeface="微软雅黑" panose="020B0503020204020204" pitchFamily="34" charset="-122"/>
              </a:rPr>
              <a:t>五组，其中</a:t>
            </a:r>
            <a:r>
              <a:rPr lang="en-US" altLang="zh-CN" sz="1600" b="1" dirty="0">
                <a:latin typeface="微软雅黑" panose="020B0503020204020204" pitchFamily="34" charset="-122"/>
                <a:ea typeface="微软雅黑" panose="020B0503020204020204" pitchFamily="34" charset="-122"/>
              </a:rPr>
              <a:t>A</a:t>
            </a:r>
            <a:r>
              <a:rPr lang="zh-CN" altLang="en-US" sz="1600" b="1" dirty="0">
                <a:latin typeface="微软雅黑" panose="020B0503020204020204" pitchFamily="34" charset="-122"/>
                <a:ea typeface="微软雅黑" panose="020B0503020204020204" pitchFamily="34" charset="-122"/>
              </a:rPr>
              <a:t>组中包括美国的盟国、</a:t>
            </a:r>
            <a:r>
              <a:rPr lang="en-US" altLang="zh-CN" sz="1600" b="1" dirty="0">
                <a:latin typeface="微软雅黑" panose="020B0503020204020204" pitchFamily="34" charset="-122"/>
                <a:ea typeface="微软雅黑" panose="020B0503020204020204" pitchFamily="34" charset="-122"/>
              </a:rPr>
              <a:t>E</a:t>
            </a:r>
            <a:r>
              <a:rPr lang="zh-CN" altLang="en-US" sz="1600" b="1" dirty="0">
                <a:latin typeface="微软雅黑" panose="020B0503020204020204" pitchFamily="34" charset="-122"/>
                <a:ea typeface="微软雅黑" panose="020B0503020204020204" pitchFamily="34" charset="-122"/>
              </a:rPr>
              <a:t>组中包括古巴、伊朗等禁运国家</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2644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0" y="1168400"/>
            <a:ext cx="7952079"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怎么管？</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管制的方式：清单</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许可证</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u="sng" dirty="0">
                <a:latin typeface="微软雅黑" panose="020B0503020204020204" pitchFamily="34" charset="-122"/>
                <a:ea typeface="微软雅黑" panose="020B0503020204020204" pitchFamily="34" charset="-122"/>
              </a:rPr>
              <a:t>商业管制清单（</a:t>
            </a:r>
            <a:r>
              <a:rPr lang="en-US" altLang="zh-CN" sz="1600" b="1" u="sng" dirty="0">
                <a:latin typeface="微软雅黑" panose="020B0503020204020204" pitchFamily="34" charset="-122"/>
                <a:ea typeface="微软雅黑" panose="020B0503020204020204" pitchFamily="34" charset="-122"/>
              </a:rPr>
              <a:t>Commerce Controls List</a:t>
            </a:r>
            <a:r>
              <a:rPr lang="zh-CN" altLang="en-US" sz="1600" b="1" u="sng" dirty="0">
                <a:latin typeface="微软雅黑" panose="020B0503020204020204" pitchFamily="34" charset="-122"/>
                <a:ea typeface="微软雅黑" panose="020B0503020204020204" pitchFamily="34" charset="-122"/>
              </a:rPr>
              <a:t>，</a:t>
            </a:r>
            <a:r>
              <a:rPr lang="en-US" altLang="zh-CN" sz="1600" b="1" u="sng" dirty="0">
                <a:latin typeface="微软雅黑" panose="020B0503020204020204" pitchFamily="34" charset="-122"/>
                <a:ea typeface="微软雅黑" panose="020B0503020204020204" pitchFamily="34" charset="-122"/>
              </a:rPr>
              <a:t>CCL</a:t>
            </a:r>
            <a:r>
              <a:rPr lang="zh-CN" altLang="en-US" sz="1600" b="1" u="sng"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和军品管制清单（</a:t>
            </a:r>
            <a:r>
              <a:rPr lang="en-US" altLang="zh-CN" sz="1600" b="1" dirty="0">
                <a:latin typeface="微软雅黑" panose="020B0503020204020204" pitchFamily="34" charset="-122"/>
                <a:ea typeface="微软雅黑" panose="020B0503020204020204" pitchFamily="34" charset="-122"/>
              </a:rPr>
              <a:t>the United States Munitions List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USML</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美国商务部产业与安全局（</a:t>
            </a:r>
            <a:r>
              <a:rPr lang="en-US" altLang="zh-CN" sz="1600" b="1" dirty="0">
                <a:latin typeface="微软雅黑" panose="020B0503020204020204" pitchFamily="34" charset="-122"/>
                <a:ea typeface="微软雅黑" panose="020B0503020204020204" pitchFamily="34" charset="-122"/>
              </a:rPr>
              <a:t>BIS</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实体清单（</a:t>
            </a:r>
            <a:r>
              <a:rPr lang="en-US" altLang="zh-CN" sz="1200" b="1" dirty="0">
                <a:latin typeface="微软雅黑" panose="020B0503020204020204" pitchFamily="34" charset="-122"/>
                <a:ea typeface="微软雅黑" panose="020B0503020204020204" pitchFamily="34" charset="-122"/>
              </a:rPr>
              <a:t>Entity List</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未经核实清单（</a:t>
            </a:r>
            <a:r>
              <a:rPr lang="en-US" altLang="zh-CN" sz="1200" b="1" dirty="0">
                <a:latin typeface="微软雅黑" panose="020B0503020204020204" pitchFamily="34" charset="-122"/>
                <a:ea typeface="微软雅黑" panose="020B0503020204020204" pitchFamily="34" charset="-122"/>
              </a:rPr>
              <a:t>Unverified List</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被拒绝人员清单（</a:t>
            </a:r>
            <a:r>
              <a:rPr lang="en-US" altLang="zh-CN" sz="1200" b="1" dirty="0">
                <a:latin typeface="微软雅黑" panose="020B0503020204020204" pitchFamily="34" charset="-122"/>
                <a:ea typeface="微软雅黑" panose="020B0503020204020204" pitchFamily="34" charset="-122"/>
              </a:rPr>
              <a:t>Denied Persons List</a:t>
            </a:r>
            <a:r>
              <a:rPr lang="zh-CN" altLang="en-US" sz="1200" b="1" dirty="0">
                <a:latin typeface="微软雅黑" panose="020B0503020204020204" pitchFamily="34" charset="-122"/>
                <a:ea typeface="微软雅黑" panose="020B0503020204020204" pitchFamily="34" charset="-122"/>
              </a:rPr>
              <a:t>）：出口商不得与清单中主体交易管制物项</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军事最终用户清单（</a:t>
            </a:r>
            <a:r>
              <a:rPr lang="en-US" altLang="zh-CN" sz="1200" b="1" dirty="0">
                <a:latin typeface="微软雅黑" panose="020B0503020204020204" pitchFamily="34" charset="-122"/>
                <a:ea typeface="微软雅黑" panose="020B0503020204020204" pitchFamily="34" charset="-122"/>
              </a:rPr>
              <a:t>Military End User List</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2020</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12</a:t>
            </a:r>
            <a:r>
              <a:rPr lang="zh-CN" altLang="en-US" sz="1200" b="1" dirty="0">
                <a:latin typeface="微软雅黑" panose="020B0503020204020204" pitchFamily="34" charset="-122"/>
                <a:ea typeface="微软雅黑" panose="020B0503020204020204" pitchFamily="34" charset="-122"/>
              </a:rPr>
              <a:t>月新设</a:t>
            </a: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美国国防部</a:t>
            </a:r>
            <a:r>
              <a:rPr lang="en-US" altLang="zh-CN" sz="1600" b="1" dirty="0">
                <a:latin typeface="微软雅黑" panose="020B0503020204020204" pitchFamily="34" charset="-122"/>
                <a:ea typeface="微软雅黑" panose="020B0503020204020204" pitchFamily="34" charset="-122"/>
              </a:rPr>
              <a:t>(Department of Defense)</a:t>
            </a: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涉军企业清单（</a:t>
            </a:r>
            <a:r>
              <a:rPr lang="en-US" altLang="zh-CN" sz="1200" b="1" dirty="0">
                <a:latin typeface="微软雅黑" panose="020B0503020204020204" pitchFamily="34" charset="-122"/>
                <a:ea typeface="微软雅黑" panose="020B0503020204020204" pitchFamily="34" charset="-122"/>
              </a:rPr>
              <a:t>Chinese Military Companies</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许可证（</a:t>
            </a:r>
            <a:r>
              <a:rPr lang="en-US" altLang="zh-CN" sz="1600" b="1" dirty="0">
                <a:latin typeface="微软雅黑" panose="020B0503020204020204" pitchFamily="34" charset="-122"/>
                <a:ea typeface="微软雅黑" panose="020B0503020204020204" pitchFamily="34" charset="-122"/>
              </a:rPr>
              <a:t>License</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主要由</a:t>
            </a:r>
            <a:r>
              <a:rPr lang="zh-CN" altLang="en-US" sz="1200" b="1" u="sng" dirty="0">
                <a:latin typeface="微软雅黑" panose="020B0503020204020204" pitchFamily="34" charset="-122"/>
                <a:ea typeface="微软雅黑" panose="020B0503020204020204" pitchFamily="34" charset="-122"/>
              </a:rPr>
              <a:t>商务部</a:t>
            </a:r>
            <a:r>
              <a:rPr lang="zh-CN" altLang="en-US" sz="1200" b="1" dirty="0">
                <a:latin typeface="微软雅黑" panose="020B0503020204020204" pitchFamily="34" charset="-122"/>
                <a:ea typeface="微软雅黑" panose="020B0503020204020204" pitchFamily="34" charset="-122"/>
              </a:rPr>
              <a:t>和国务院分别发放</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商务部发放的许可证类型：一般许可证、单项有效许可、多次有效许可</a:t>
            </a:r>
            <a:endParaRPr lang="en-US" altLang="zh-CN" sz="12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国务院发放的许可证类型：临时出口许可证、长期出口许可证</a:t>
            </a:r>
            <a:endParaRPr lang="en-US" altLang="zh-CN" sz="10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申请人：出口商，也即有权决定和控制物项离开美国境内的美国主要利害关系方</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申请方式：电子许可证系统，在线申请、在线审核</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5138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5456986" y="1145473"/>
            <a:ext cx="7005182" cy="660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供应链</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难以获得受美国管制的物项</a:t>
            </a: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处罚</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违反</a:t>
            </a:r>
            <a:r>
              <a:rPr lang="en-US" altLang="zh-CN" sz="1600" b="1" dirty="0">
                <a:latin typeface="微软雅黑" panose="020B0503020204020204" pitchFamily="34" charset="-122"/>
                <a:ea typeface="微软雅黑" panose="020B0503020204020204" pitchFamily="34" charset="-122"/>
              </a:rPr>
              <a:t>EAR</a:t>
            </a:r>
            <a:r>
              <a:rPr lang="zh-CN" altLang="en-US" sz="1600" b="1" dirty="0">
                <a:latin typeface="微软雅黑" panose="020B0503020204020204" pitchFamily="34" charset="-122"/>
                <a:ea typeface="微软雅黑" panose="020B0503020204020204" pitchFamily="34" charset="-122"/>
              </a:rPr>
              <a:t>出口管制的行为：</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从事被禁止的行为；促成、帮助或支持违法行为；教唆或试图从事违法行为；</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共谋；故意违法；为非法出口而拥有管制物项；不实陈述和隐瞒事实；</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规避法律规定或要求；未能遵守报告和记录保存要求；对许可证进行改动；</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从事违反禁令的行为</a:t>
            </a: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刑事处罚、行政处罚</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刑事处罚：</a:t>
            </a:r>
            <a:endParaRPr lang="en-US" altLang="zh-CN" sz="12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明知（</a:t>
            </a:r>
            <a:r>
              <a:rPr lang="en-US" altLang="zh-CN" sz="1000" b="1" dirty="0">
                <a:latin typeface="微软雅黑" panose="020B0503020204020204" pitchFamily="34" charset="-122"/>
                <a:ea typeface="微软雅黑" panose="020B0503020204020204" pitchFamily="34" charset="-122"/>
              </a:rPr>
              <a:t>Knowingly</a:t>
            </a:r>
            <a:r>
              <a:rPr lang="zh-CN" altLang="en-US" sz="1000" b="1" dirty="0">
                <a:latin typeface="微软雅黑" panose="020B0503020204020204" pitchFamily="34" charset="-122"/>
                <a:ea typeface="微软雅黑" panose="020B0503020204020204" pitchFamily="34" charset="-122"/>
              </a:rPr>
              <a:t>）违反或图谋违反或企图违反</a:t>
            </a:r>
            <a:endParaRPr lang="en-US" altLang="zh-CN" sz="1000" b="1" dirty="0">
              <a:latin typeface="微软雅黑" panose="020B0503020204020204" pitchFamily="34" charset="-122"/>
              <a:ea typeface="微软雅黑" panose="020B0503020204020204" pitchFamily="34" charset="-122"/>
            </a:endParaRPr>
          </a:p>
          <a:p>
            <a:pPr lvl="4">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处以所涉出口价值</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倍以下的罚款或者</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万美元以下罚款，以最高者为准；</a:t>
            </a:r>
            <a:endParaRPr lang="en-US" altLang="zh-CN" sz="1000" b="1" dirty="0">
              <a:latin typeface="微软雅黑" panose="020B0503020204020204" pitchFamily="34" charset="-122"/>
              <a:ea typeface="微软雅黑" panose="020B0503020204020204" pitchFamily="34" charset="-122"/>
            </a:endParaRPr>
          </a:p>
          <a:p>
            <a:pPr lvl="4">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处以</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年以下监禁；</a:t>
            </a:r>
            <a:endParaRPr lang="en-US" altLang="zh-CN" sz="1000" b="1" dirty="0">
              <a:latin typeface="微软雅黑" panose="020B0503020204020204" pitchFamily="34" charset="-122"/>
              <a:ea typeface="微软雅黑" panose="020B0503020204020204" pitchFamily="34" charset="-122"/>
            </a:endParaRPr>
          </a:p>
          <a:p>
            <a:pPr lvl="4">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二者可以并用</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故意（</a:t>
            </a:r>
            <a:r>
              <a:rPr lang="en-US" altLang="zh-CN" sz="1000" b="1" dirty="0">
                <a:latin typeface="微软雅黑" panose="020B0503020204020204" pitchFamily="34" charset="-122"/>
                <a:ea typeface="微软雅黑" panose="020B0503020204020204" pitchFamily="34" charset="-122"/>
              </a:rPr>
              <a:t>Willfully</a:t>
            </a:r>
            <a:r>
              <a:rPr lang="zh-CN" altLang="en-US" sz="1000" b="1" dirty="0">
                <a:latin typeface="微软雅黑" panose="020B0503020204020204" pitchFamily="34" charset="-122"/>
                <a:ea typeface="微软雅黑" panose="020B0503020204020204" pitchFamily="34" charset="-122"/>
              </a:rPr>
              <a:t>）违反或图谋违反或企图违反</a:t>
            </a:r>
            <a:endParaRPr lang="en-US" altLang="zh-CN" sz="1000" b="1" dirty="0">
              <a:latin typeface="微软雅黑" panose="020B0503020204020204" pitchFamily="34" charset="-122"/>
              <a:ea typeface="微软雅黑" panose="020B0503020204020204" pitchFamily="34" charset="-122"/>
            </a:endParaRPr>
          </a:p>
          <a:p>
            <a:pPr lvl="4">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非个人：处以出口价值</a:t>
            </a:r>
            <a:r>
              <a:rPr lang="en-US" altLang="zh-CN" sz="1000" b="1" dirty="0">
                <a:latin typeface="微软雅黑" panose="020B0503020204020204" pitchFamily="34" charset="-122"/>
                <a:ea typeface="微软雅黑" panose="020B0503020204020204" pitchFamily="34" charset="-122"/>
              </a:rPr>
              <a:t>5</a:t>
            </a:r>
            <a:r>
              <a:rPr lang="zh-CN" altLang="en-US" sz="1000" b="1" dirty="0">
                <a:latin typeface="微软雅黑" panose="020B0503020204020204" pitchFamily="34" charset="-122"/>
                <a:ea typeface="微软雅黑" panose="020B0503020204020204" pitchFamily="34" charset="-122"/>
              </a:rPr>
              <a:t>倍以下的罚款或者</a:t>
            </a:r>
            <a:r>
              <a:rPr lang="en-US" altLang="zh-CN" sz="1000" b="1" dirty="0">
                <a:latin typeface="微软雅黑" panose="020B0503020204020204" pitchFamily="34" charset="-122"/>
                <a:ea typeface="微软雅黑" panose="020B0503020204020204" pitchFamily="34" charset="-122"/>
              </a:rPr>
              <a:t>100</a:t>
            </a:r>
            <a:r>
              <a:rPr lang="zh-CN" altLang="en-US" sz="1000" b="1" dirty="0">
                <a:latin typeface="微软雅黑" panose="020B0503020204020204" pitchFamily="34" charset="-122"/>
                <a:ea typeface="微软雅黑" panose="020B0503020204020204" pitchFamily="34" charset="-122"/>
              </a:rPr>
              <a:t>万美元以下罚款，以最高者为准；</a:t>
            </a:r>
            <a:endParaRPr lang="en-US" altLang="zh-CN" sz="1000" b="1" dirty="0">
              <a:latin typeface="微软雅黑" panose="020B0503020204020204" pitchFamily="34" charset="-122"/>
              <a:ea typeface="微软雅黑" panose="020B0503020204020204" pitchFamily="34" charset="-122"/>
            </a:endParaRPr>
          </a:p>
          <a:p>
            <a:pPr lvl="4">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个人：处以</a:t>
            </a:r>
            <a:r>
              <a:rPr lang="en-US" altLang="zh-CN" sz="1000" b="1" dirty="0">
                <a:latin typeface="微软雅黑" panose="020B0503020204020204" pitchFamily="34" charset="-122"/>
                <a:ea typeface="微软雅黑" panose="020B0503020204020204" pitchFamily="34" charset="-122"/>
              </a:rPr>
              <a:t>25</a:t>
            </a:r>
            <a:r>
              <a:rPr lang="zh-CN" altLang="en-US" sz="1000" b="1" dirty="0">
                <a:latin typeface="微软雅黑" panose="020B0503020204020204" pitchFamily="34" charset="-122"/>
                <a:ea typeface="微软雅黑" panose="020B0503020204020204" pitchFamily="34" charset="-122"/>
              </a:rPr>
              <a:t>万美元以下的罚款或</a:t>
            </a:r>
            <a:r>
              <a:rPr lang="en-US" altLang="zh-CN" sz="1000" b="1" dirty="0">
                <a:latin typeface="微软雅黑" panose="020B0503020204020204" pitchFamily="34" charset="-122"/>
                <a:ea typeface="微软雅黑" panose="020B0503020204020204" pitchFamily="34" charset="-122"/>
              </a:rPr>
              <a:t>10</a:t>
            </a:r>
            <a:r>
              <a:rPr lang="zh-CN" altLang="en-US" sz="1000" b="1" dirty="0">
                <a:latin typeface="微软雅黑" panose="020B0503020204020204" pitchFamily="34" charset="-122"/>
                <a:ea typeface="微软雅黑" panose="020B0503020204020204" pitchFamily="34" charset="-122"/>
              </a:rPr>
              <a:t>年以下监禁，或二者并罚</a:t>
            </a:r>
            <a:endParaRPr lang="en-US" altLang="zh-CN" sz="10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行政处罚：</a:t>
            </a:r>
            <a:endParaRPr lang="en-US" altLang="zh-CN" sz="12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罚款</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拒绝给予或剥夺出口经营权</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endParaRPr lang="en-US" altLang="zh-CN" sz="10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highlight>
                <a:srgbClr val="FFFF00"/>
              </a:highlight>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7">
            <a:extLst>
              <a:ext uri="{FF2B5EF4-FFF2-40B4-BE49-F238E27FC236}">
                <a16:creationId xmlns:a16="http://schemas.microsoft.com/office/drawing/2014/main" id="{14EBE450-90E4-4B36-BE29-0CA5943BD70D}"/>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grpSp>
        <p:nvGrpSpPr>
          <p:cNvPr id="10" name="组合 2">
            <a:extLst>
              <a:ext uri="{FF2B5EF4-FFF2-40B4-BE49-F238E27FC236}">
                <a16:creationId xmlns:a16="http://schemas.microsoft.com/office/drawing/2014/main" id="{6CE6C8B1-EE00-4E7A-A4E3-5F9A8F2DD152}"/>
              </a:ext>
            </a:extLst>
          </p:cNvPr>
          <p:cNvGrpSpPr>
            <a:grpSpLocks/>
          </p:cNvGrpSpPr>
          <p:nvPr/>
        </p:nvGrpSpPr>
        <p:grpSpPr bwMode="auto">
          <a:xfrm>
            <a:off x="458308" y="1970863"/>
            <a:ext cx="4756629" cy="3790174"/>
            <a:chOff x="273320" y="2228929"/>
            <a:chExt cx="4301239" cy="3337665"/>
          </a:xfrm>
        </p:grpSpPr>
        <p:sp>
          <p:nvSpPr>
            <p:cNvPr id="11" name="空心弧 10">
              <a:extLst>
                <a:ext uri="{FF2B5EF4-FFF2-40B4-BE49-F238E27FC236}">
                  <a16:creationId xmlns:a16="http://schemas.microsoft.com/office/drawing/2014/main" id="{74336115-1B13-418B-9583-38314215E9BF}"/>
                </a:ext>
              </a:extLst>
            </p:cNvPr>
            <p:cNvSpPr/>
            <p:nvPr/>
          </p:nvSpPr>
          <p:spPr>
            <a:xfrm rot="5400000">
              <a:off x="148321" y="2642963"/>
              <a:ext cx="2838329" cy="243075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anchor="ctr"/>
            <a:lstStyle/>
            <a:p>
              <a:pPr algn="ctr" defTabSz="914285">
                <a:defRPr/>
              </a:pPr>
              <a:endParaRPr lang="zh-CN" altLang="en-US" sz="2489">
                <a:solidFill>
                  <a:prstClr val="black"/>
                </a:solidFill>
                <a:latin typeface="微软雅黑"/>
                <a:ea typeface="微软雅黑"/>
                <a:cs typeface="Arial" panose="020B0604020202020204" pitchFamily="34" charset="0"/>
              </a:endParaRPr>
            </a:p>
          </p:txBody>
        </p:sp>
        <p:cxnSp>
          <p:nvCxnSpPr>
            <p:cNvPr id="13" name="直接连接符 12">
              <a:extLst>
                <a:ext uri="{FF2B5EF4-FFF2-40B4-BE49-F238E27FC236}">
                  <a16:creationId xmlns:a16="http://schemas.microsoft.com/office/drawing/2014/main" id="{C286643A-7ED8-4C9A-AF57-9C1EC4AD03D3}"/>
                </a:ext>
              </a:extLst>
            </p:cNvPr>
            <p:cNvCxnSpPr/>
            <p:nvPr/>
          </p:nvCxnSpPr>
          <p:spPr bwMode="auto">
            <a:xfrm>
              <a:off x="2073771" y="2614381"/>
              <a:ext cx="119932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59A9003-30CE-4C13-99A5-02F6EF575366}"/>
                </a:ext>
              </a:extLst>
            </p:cNvPr>
            <p:cNvCxnSpPr/>
            <p:nvPr/>
          </p:nvCxnSpPr>
          <p:spPr bwMode="auto">
            <a:xfrm>
              <a:off x="2114624" y="5134420"/>
              <a:ext cx="119641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E9493F43-BE22-46C1-AB09-6187A309C372}"/>
                </a:ext>
              </a:extLst>
            </p:cNvPr>
            <p:cNvCxnSpPr/>
            <p:nvPr/>
          </p:nvCxnSpPr>
          <p:spPr bwMode="auto">
            <a:xfrm>
              <a:off x="2798911" y="3469968"/>
              <a:ext cx="110886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A2A90472-EB68-41D7-81E1-14EC8586C702}"/>
                </a:ext>
              </a:extLst>
            </p:cNvPr>
            <p:cNvCxnSpPr>
              <a:cxnSpLocks/>
              <a:endCxn id="33" idx="2"/>
            </p:cNvCxnSpPr>
            <p:nvPr/>
          </p:nvCxnSpPr>
          <p:spPr bwMode="auto">
            <a:xfrm>
              <a:off x="2677812" y="4359136"/>
              <a:ext cx="119786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8B7B71D6-D0DC-40B7-B96F-75CF9108AED4}"/>
                </a:ext>
              </a:extLst>
            </p:cNvPr>
            <p:cNvSpPr/>
            <p:nvPr/>
          </p:nvSpPr>
          <p:spPr bwMode="auto">
            <a:xfrm>
              <a:off x="273320" y="2877189"/>
              <a:ext cx="1877779" cy="2039685"/>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5">
                <a:defRPr/>
              </a:pPr>
              <a:endParaRPr lang="zh-CN" altLang="en-US" sz="1280">
                <a:solidFill>
                  <a:prstClr val="white"/>
                </a:solidFill>
                <a:latin typeface="微软雅黑"/>
                <a:ea typeface="微软雅黑"/>
                <a:cs typeface="Arial" panose="020B0604020202020204" pitchFamily="34" charset="0"/>
              </a:endParaRPr>
            </a:p>
          </p:txBody>
        </p:sp>
        <p:sp>
          <p:nvSpPr>
            <p:cNvPr id="18" name="椭圆 17">
              <a:extLst>
                <a:ext uri="{FF2B5EF4-FFF2-40B4-BE49-F238E27FC236}">
                  <a16:creationId xmlns:a16="http://schemas.microsoft.com/office/drawing/2014/main" id="{3C66F032-3CB5-4DDC-B6FD-D914904C40C3}"/>
                </a:ext>
              </a:extLst>
            </p:cNvPr>
            <p:cNvSpPr/>
            <p:nvPr/>
          </p:nvSpPr>
          <p:spPr bwMode="auto">
            <a:xfrm>
              <a:off x="379829" y="2991073"/>
              <a:ext cx="1666219" cy="1816297"/>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5">
                <a:defRPr/>
              </a:pPr>
              <a:endParaRPr lang="zh-CN" altLang="en-US" sz="1280">
                <a:solidFill>
                  <a:prstClr val="white"/>
                </a:solidFill>
                <a:latin typeface="微软雅黑"/>
                <a:ea typeface="微软雅黑"/>
                <a:cs typeface="Arial" panose="020B0604020202020204" pitchFamily="34" charset="0"/>
              </a:endParaRPr>
            </a:p>
          </p:txBody>
        </p:sp>
        <p:sp>
          <p:nvSpPr>
            <p:cNvPr id="19" name="椭圆 18">
              <a:extLst>
                <a:ext uri="{FF2B5EF4-FFF2-40B4-BE49-F238E27FC236}">
                  <a16:creationId xmlns:a16="http://schemas.microsoft.com/office/drawing/2014/main" id="{1DF8D8A2-9324-4895-891A-279E915E7135}"/>
                </a:ext>
              </a:extLst>
            </p:cNvPr>
            <p:cNvSpPr/>
            <p:nvPr/>
          </p:nvSpPr>
          <p:spPr>
            <a:xfrm>
              <a:off x="1885555" y="2418735"/>
              <a:ext cx="309316" cy="337271"/>
            </a:xfrm>
            <a:prstGeom prst="ellipse">
              <a:avLst/>
            </a:prstGeom>
            <a:solidFill>
              <a:schemeClr val="tx2">
                <a:lumMod val="60000"/>
                <a:lumOff val="4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1</a:t>
              </a:r>
              <a:endParaRPr lang="zh-CN" altLang="en-US" sz="1280" dirty="0">
                <a:solidFill>
                  <a:prstClr val="white"/>
                </a:solidFill>
                <a:latin typeface="微软雅黑"/>
                <a:ea typeface="微软雅黑"/>
              </a:endParaRPr>
            </a:p>
          </p:txBody>
        </p:sp>
        <p:sp>
          <p:nvSpPr>
            <p:cNvPr id="20" name="椭圆 19">
              <a:extLst>
                <a:ext uri="{FF2B5EF4-FFF2-40B4-BE49-F238E27FC236}">
                  <a16:creationId xmlns:a16="http://schemas.microsoft.com/office/drawing/2014/main" id="{02E785D1-F6EF-468A-8183-62764CB9B6CC}"/>
                </a:ext>
              </a:extLst>
            </p:cNvPr>
            <p:cNvSpPr/>
            <p:nvPr/>
          </p:nvSpPr>
          <p:spPr>
            <a:xfrm>
              <a:off x="2543580" y="3287463"/>
              <a:ext cx="310774" cy="337270"/>
            </a:xfrm>
            <a:prstGeom prst="ellipse">
              <a:avLst/>
            </a:prstGeom>
            <a:solidFill>
              <a:srgbClr val="99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2</a:t>
              </a:r>
              <a:endParaRPr lang="zh-CN" altLang="en-US" sz="1280" dirty="0">
                <a:solidFill>
                  <a:prstClr val="white"/>
                </a:solidFill>
                <a:latin typeface="微软雅黑"/>
                <a:ea typeface="微软雅黑"/>
              </a:endParaRPr>
            </a:p>
          </p:txBody>
        </p:sp>
        <p:sp>
          <p:nvSpPr>
            <p:cNvPr id="21" name="椭圆 20">
              <a:extLst>
                <a:ext uri="{FF2B5EF4-FFF2-40B4-BE49-F238E27FC236}">
                  <a16:creationId xmlns:a16="http://schemas.microsoft.com/office/drawing/2014/main" id="{703B3374-0597-4913-AE7C-1E3214B62E06}"/>
                </a:ext>
              </a:extLst>
            </p:cNvPr>
            <p:cNvSpPr/>
            <p:nvPr/>
          </p:nvSpPr>
          <p:spPr>
            <a:xfrm>
              <a:off x="2527531" y="4173710"/>
              <a:ext cx="309316" cy="337271"/>
            </a:xfrm>
            <a:prstGeom prst="ellipse">
              <a:avLst/>
            </a:prstGeom>
            <a:solidFill>
              <a:schemeClr val="tx2">
                <a:lumMod val="60000"/>
                <a:lumOff val="4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3</a:t>
              </a:r>
              <a:endParaRPr lang="zh-CN" altLang="en-US" sz="1280" dirty="0">
                <a:solidFill>
                  <a:prstClr val="white"/>
                </a:solidFill>
                <a:latin typeface="微软雅黑"/>
                <a:ea typeface="微软雅黑"/>
              </a:endParaRPr>
            </a:p>
          </p:txBody>
        </p:sp>
        <p:sp>
          <p:nvSpPr>
            <p:cNvPr id="22" name="椭圆 21">
              <a:extLst>
                <a:ext uri="{FF2B5EF4-FFF2-40B4-BE49-F238E27FC236}">
                  <a16:creationId xmlns:a16="http://schemas.microsoft.com/office/drawing/2014/main" id="{074CCE37-B1C6-4A7A-A3F5-C09AFB871A96}"/>
                </a:ext>
              </a:extLst>
            </p:cNvPr>
            <p:cNvSpPr/>
            <p:nvPr/>
          </p:nvSpPr>
          <p:spPr>
            <a:xfrm>
              <a:off x="1885555" y="4941694"/>
              <a:ext cx="309316" cy="337271"/>
            </a:xfrm>
            <a:prstGeom prst="ellipse">
              <a:avLst/>
            </a:prstGeom>
            <a:solidFill>
              <a:srgbClr val="99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r>
                <a:rPr lang="en-US" altLang="zh-CN" sz="1280" dirty="0">
                  <a:solidFill>
                    <a:prstClr val="white"/>
                  </a:solidFill>
                  <a:latin typeface="微软雅黑"/>
                  <a:ea typeface="微软雅黑"/>
                </a:rPr>
                <a:t>4</a:t>
              </a:r>
              <a:endParaRPr lang="zh-CN" altLang="en-US" sz="1280" dirty="0">
                <a:solidFill>
                  <a:prstClr val="white"/>
                </a:solidFill>
                <a:latin typeface="微软雅黑"/>
                <a:ea typeface="微软雅黑"/>
              </a:endParaRPr>
            </a:p>
          </p:txBody>
        </p:sp>
        <p:grpSp>
          <p:nvGrpSpPr>
            <p:cNvPr id="23" name="组合 42">
              <a:extLst>
                <a:ext uri="{FF2B5EF4-FFF2-40B4-BE49-F238E27FC236}">
                  <a16:creationId xmlns:a16="http://schemas.microsoft.com/office/drawing/2014/main" id="{2A34197C-3B96-4044-B2F2-D5AADB92A952}"/>
                </a:ext>
              </a:extLst>
            </p:cNvPr>
            <p:cNvGrpSpPr>
              <a:grpSpLocks/>
            </p:cNvGrpSpPr>
            <p:nvPr/>
          </p:nvGrpSpPr>
          <p:grpSpPr bwMode="auto">
            <a:xfrm>
              <a:off x="3256717" y="2228929"/>
              <a:ext cx="714022" cy="775705"/>
              <a:chOff x="3989630" y="984316"/>
              <a:chExt cx="858956" cy="858956"/>
            </a:xfrm>
          </p:grpSpPr>
          <p:grpSp>
            <p:nvGrpSpPr>
              <p:cNvPr id="38" name="组合 37">
                <a:extLst>
                  <a:ext uri="{FF2B5EF4-FFF2-40B4-BE49-F238E27FC236}">
                    <a16:creationId xmlns:a16="http://schemas.microsoft.com/office/drawing/2014/main" id="{84A0E22E-4ED5-400B-A23B-17114DBE446C}"/>
                  </a:ext>
                </a:extLst>
              </p:cNvPr>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5" name="同心圆 20">
                  <a:extLst>
                    <a:ext uri="{FF2B5EF4-FFF2-40B4-BE49-F238E27FC236}">
                      <a16:creationId xmlns:a16="http://schemas.microsoft.com/office/drawing/2014/main" id="{A8A49D9D-57D6-4859-9368-0631A7A0192E}"/>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46" name="椭圆 45">
                  <a:extLst>
                    <a:ext uri="{FF2B5EF4-FFF2-40B4-BE49-F238E27FC236}">
                      <a16:creationId xmlns:a16="http://schemas.microsoft.com/office/drawing/2014/main" id="{B135487B-04BF-43A9-A60D-DD6AB9EC89BF}"/>
                    </a:ext>
                  </a:extLst>
                </p:cNvPr>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grpSp>
            <p:nvGrpSpPr>
              <p:cNvPr id="42" name="组合 54">
                <a:extLst>
                  <a:ext uri="{FF2B5EF4-FFF2-40B4-BE49-F238E27FC236}">
                    <a16:creationId xmlns:a16="http://schemas.microsoft.com/office/drawing/2014/main" id="{86F01D4F-CF1D-4A50-9854-4AA17BFE3146}"/>
                  </a:ext>
                </a:extLst>
              </p:cNvPr>
              <p:cNvGrpSpPr>
                <a:grpSpLocks noChangeAspect="1"/>
              </p:cNvGrpSpPr>
              <p:nvPr/>
            </p:nvGrpSpPr>
            <p:grpSpPr bwMode="auto">
              <a:xfrm>
                <a:off x="4230408" y="1145668"/>
                <a:ext cx="389996" cy="469766"/>
                <a:chOff x="3452849" y="2667439"/>
                <a:chExt cx="239345" cy="288607"/>
              </a:xfrm>
            </p:grpSpPr>
            <p:sp>
              <p:nvSpPr>
                <p:cNvPr id="43" name="Freeform 846">
                  <a:extLst>
                    <a:ext uri="{FF2B5EF4-FFF2-40B4-BE49-F238E27FC236}">
                      <a16:creationId xmlns:a16="http://schemas.microsoft.com/office/drawing/2014/main" id="{9E0B894E-9F80-4629-A474-F98B33CFBB92}"/>
                    </a:ext>
                  </a:extLst>
                </p:cNvPr>
                <p:cNvSpPr>
                  <a:spLocks/>
                </p:cNvSpPr>
                <p:nvPr/>
              </p:nvSpPr>
              <p:spPr bwMode="auto">
                <a:xfrm>
                  <a:off x="3452901" y="2722267"/>
                  <a:ext cx="239135" cy="233418"/>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60000"/>
                    <a:lumOff val="40000"/>
                  </a:schemeClr>
                </a:solidFill>
                <a:ln>
                  <a:noFill/>
                </a:ln>
              </p:spPr>
              <p:txBody>
                <a:bodyPr lIns="121914" tIns="60956" rIns="121914" bIns="60956"/>
                <a:lstStyle/>
                <a:p>
                  <a:pPr defTabSz="914285">
                    <a:defRPr/>
                  </a:pPr>
                  <a:endParaRPr lang="zh-CN" altLang="en-US" sz="2489">
                    <a:solidFill>
                      <a:prstClr val="black"/>
                    </a:solidFill>
                    <a:latin typeface="微软雅黑"/>
                    <a:ea typeface="微软雅黑"/>
                    <a:cs typeface="Arial" panose="020B0604020202020204" pitchFamily="34" charset="0"/>
                  </a:endParaRPr>
                </a:p>
              </p:txBody>
            </p:sp>
            <p:sp>
              <p:nvSpPr>
                <p:cNvPr id="44" name="Freeform 847">
                  <a:extLst>
                    <a:ext uri="{FF2B5EF4-FFF2-40B4-BE49-F238E27FC236}">
                      <a16:creationId xmlns:a16="http://schemas.microsoft.com/office/drawing/2014/main" id="{E2F409C4-7D3D-4977-AE16-FAD825C64DAB}"/>
                    </a:ext>
                  </a:extLst>
                </p:cNvPr>
                <p:cNvSpPr>
                  <a:spLocks/>
                </p:cNvSpPr>
                <p:nvPr/>
              </p:nvSpPr>
              <p:spPr bwMode="auto">
                <a:xfrm>
                  <a:off x="3546615" y="2667637"/>
                  <a:ext cx="44165" cy="139057"/>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60000"/>
                    <a:lumOff val="40000"/>
                  </a:schemeClr>
                </a:solidFill>
                <a:ln>
                  <a:noFill/>
                </a:ln>
              </p:spPr>
              <p:txBody>
                <a:bodyPr lIns="121914" tIns="60956" rIns="121914" bIns="60956"/>
                <a:lstStyle/>
                <a:p>
                  <a:pPr defTabSz="914285">
                    <a:defRPr/>
                  </a:pPr>
                  <a:endParaRPr lang="zh-CN" altLang="en-US" sz="2489">
                    <a:solidFill>
                      <a:prstClr val="black"/>
                    </a:solidFill>
                    <a:latin typeface="微软雅黑"/>
                    <a:ea typeface="微软雅黑"/>
                    <a:cs typeface="Arial" panose="020B0604020202020204" pitchFamily="34" charset="0"/>
                  </a:endParaRPr>
                </a:p>
              </p:txBody>
            </p:sp>
          </p:grpSp>
        </p:grpSp>
        <p:grpSp>
          <p:nvGrpSpPr>
            <p:cNvPr id="24" name="组合 49">
              <a:extLst>
                <a:ext uri="{FF2B5EF4-FFF2-40B4-BE49-F238E27FC236}">
                  <a16:creationId xmlns:a16="http://schemas.microsoft.com/office/drawing/2014/main" id="{EA0021D6-9D81-4C18-B788-020359EB0DCF}"/>
                </a:ext>
              </a:extLst>
            </p:cNvPr>
            <p:cNvGrpSpPr>
              <a:grpSpLocks/>
            </p:cNvGrpSpPr>
            <p:nvPr/>
          </p:nvGrpSpPr>
          <p:grpSpPr bwMode="auto">
            <a:xfrm>
              <a:off x="3834515" y="3026906"/>
              <a:ext cx="714022" cy="775705"/>
              <a:chOff x="4684712" y="1948340"/>
              <a:chExt cx="858956" cy="858956"/>
            </a:xfrm>
          </p:grpSpPr>
          <p:grpSp>
            <p:nvGrpSpPr>
              <p:cNvPr id="34" name="组合 33">
                <a:extLst>
                  <a:ext uri="{FF2B5EF4-FFF2-40B4-BE49-F238E27FC236}">
                    <a16:creationId xmlns:a16="http://schemas.microsoft.com/office/drawing/2014/main" id="{3EC55812-3776-4BAF-9F5B-C92360741A31}"/>
                  </a:ext>
                </a:extLst>
              </p:cNvPr>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36" name="同心圆 25">
                  <a:extLst>
                    <a:ext uri="{FF2B5EF4-FFF2-40B4-BE49-F238E27FC236}">
                      <a16:creationId xmlns:a16="http://schemas.microsoft.com/office/drawing/2014/main" id="{B8C5DF90-E20F-4F37-8ED7-18224B2B5D2B}"/>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37" name="椭圆 36">
                  <a:extLst>
                    <a:ext uri="{FF2B5EF4-FFF2-40B4-BE49-F238E27FC236}">
                      <a16:creationId xmlns:a16="http://schemas.microsoft.com/office/drawing/2014/main" id="{94ED60F0-F21C-4623-8B47-C2AED9636B68}"/>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sp>
            <p:nvSpPr>
              <p:cNvPr id="35" name="Freeform 168">
                <a:extLst>
                  <a:ext uri="{FF2B5EF4-FFF2-40B4-BE49-F238E27FC236}">
                    <a16:creationId xmlns:a16="http://schemas.microsoft.com/office/drawing/2014/main" id="{F5C62FDB-81C8-4905-A691-FD9B9ED208B3}"/>
                  </a:ext>
                </a:extLst>
              </p:cNvPr>
              <p:cNvSpPr>
                <a:spLocks noChangeAspect="1" noEditPoints="1"/>
              </p:cNvSpPr>
              <p:nvPr/>
            </p:nvSpPr>
            <p:spPr bwMode="auto">
              <a:xfrm>
                <a:off x="4918530" y="2222309"/>
                <a:ext cx="426512" cy="36538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990000"/>
              </a:solidFill>
              <a:ln>
                <a:noFill/>
              </a:ln>
            </p:spPr>
            <p:txBody>
              <a:bodyPr lIns="121914" tIns="60956" rIns="121914" bIns="60956"/>
              <a:lstStyle/>
              <a:p>
                <a:pPr defTabSz="914285">
                  <a:defRPr/>
                </a:pPr>
                <a:endParaRPr lang="zh-CN" altLang="en-US" sz="2489">
                  <a:solidFill>
                    <a:prstClr val="black"/>
                  </a:solidFill>
                  <a:latin typeface="微软雅黑"/>
                  <a:ea typeface="微软雅黑"/>
                  <a:cs typeface="Arial" panose="020B0604020202020204" pitchFamily="34" charset="0"/>
                </a:endParaRPr>
              </a:p>
            </p:txBody>
          </p:sp>
        </p:grpSp>
        <p:grpSp>
          <p:nvGrpSpPr>
            <p:cNvPr id="25" name="组合 54">
              <a:extLst>
                <a:ext uri="{FF2B5EF4-FFF2-40B4-BE49-F238E27FC236}">
                  <a16:creationId xmlns:a16="http://schemas.microsoft.com/office/drawing/2014/main" id="{BBFFF1D0-EBC9-489E-8C20-4EE3F6C9179C}"/>
                </a:ext>
              </a:extLst>
            </p:cNvPr>
            <p:cNvGrpSpPr>
              <a:grpSpLocks/>
            </p:cNvGrpSpPr>
            <p:nvPr/>
          </p:nvGrpSpPr>
          <p:grpSpPr bwMode="auto">
            <a:xfrm>
              <a:off x="3860537" y="3971176"/>
              <a:ext cx="714022" cy="775705"/>
              <a:chOff x="4716016" y="2993953"/>
              <a:chExt cx="858956" cy="858956"/>
            </a:xfrm>
          </p:grpSpPr>
          <p:grpSp>
            <p:nvGrpSpPr>
              <p:cNvPr id="30" name="组合 29">
                <a:extLst>
                  <a:ext uri="{FF2B5EF4-FFF2-40B4-BE49-F238E27FC236}">
                    <a16:creationId xmlns:a16="http://schemas.microsoft.com/office/drawing/2014/main" id="{7D375E67-14F6-4487-B78B-D936AEA3151F}"/>
                  </a:ext>
                </a:extLst>
              </p:cNvPr>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2" name="同心圆 30">
                  <a:extLst>
                    <a:ext uri="{FF2B5EF4-FFF2-40B4-BE49-F238E27FC236}">
                      <a16:creationId xmlns:a16="http://schemas.microsoft.com/office/drawing/2014/main" id="{979BE214-2E44-422A-9EA2-2FED8580326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33" name="椭圆 32">
                  <a:extLst>
                    <a:ext uri="{FF2B5EF4-FFF2-40B4-BE49-F238E27FC236}">
                      <a16:creationId xmlns:a16="http://schemas.microsoft.com/office/drawing/2014/main" id="{236070B7-DAF3-48F8-96FD-758CFD2DE32B}"/>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sp>
            <p:nvSpPr>
              <p:cNvPr id="31" name="Freeform 203">
                <a:extLst>
                  <a:ext uri="{FF2B5EF4-FFF2-40B4-BE49-F238E27FC236}">
                    <a16:creationId xmlns:a16="http://schemas.microsoft.com/office/drawing/2014/main" id="{339E755B-EEDD-4D6C-BD38-507B08883067}"/>
                  </a:ext>
                </a:extLst>
              </p:cNvPr>
              <p:cNvSpPr>
                <a:spLocks noChangeAspect="1" noEditPoints="1"/>
              </p:cNvSpPr>
              <p:nvPr/>
            </p:nvSpPr>
            <p:spPr bwMode="auto">
              <a:xfrm>
                <a:off x="4974695" y="3242475"/>
                <a:ext cx="370346" cy="35730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tx2">
                  <a:lumMod val="60000"/>
                  <a:lumOff val="40000"/>
                </a:schemeClr>
              </a:solidFill>
              <a:ln>
                <a:noFill/>
              </a:ln>
            </p:spPr>
            <p:txBody>
              <a:bodyPr lIns="121914" tIns="60956" rIns="121914" bIns="60956"/>
              <a:lstStyle/>
              <a:p>
                <a:pPr defTabSz="914285">
                  <a:defRPr/>
                </a:pPr>
                <a:endParaRPr lang="zh-CN" altLang="en-US" sz="2489" dirty="0">
                  <a:solidFill>
                    <a:prstClr val="black"/>
                  </a:solidFill>
                  <a:latin typeface="微软雅黑"/>
                  <a:ea typeface="微软雅黑"/>
                  <a:cs typeface="Arial" panose="020B0604020202020204" pitchFamily="34" charset="0"/>
                </a:endParaRPr>
              </a:p>
            </p:txBody>
          </p:sp>
        </p:grpSp>
        <p:grpSp>
          <p:nvGrpSpPr>
            <p:cNvPr id="26" name="组合 25">
              <a:extLst>
                <a:ext uri="{FF2B5EF4-FFF2-40B4-BE49-F238E27FC236}">
                  <a16:creationId xmlns:a16="http://schemas.microsoft.com/office/drawing/2014/main" id="{FCE0826B-357C-40D3-8155-F8D49601ADC5}"/>
                </a:ext>
              </a:extLst>
            </p:cNvPr>
            <p:cNvGrpSpPr/>
            <p:nvPr/>
          </p:nvGrpSpPr>
          <p:grpSpPr>
            <a:xfrm>
              <a:off x="3280962" y="4790889"/>
              <a:ext cx="714022" cy="775705"/>
              <a:chOff x="304800" y="673100"/>
              <a:chExt cx="4000500" cy="4000500"/>
            </a:xfrm>
            <a:effectLst>
              <a:outerShdw blurRad="444500" dist="254000" dir="8100000" algn="tr" rotWithShape="0">
                <a:prstClr val="black">
                  <a:alpha val="50000"/>
                </a:prstClr>
              </a:outerShdw>
            </a:effectLst>
          </p:grpSpPr>
          <p:sp>
            <p:nvSpPr>
              <p:cNvPr id="28" name="同心圆 35">
                <a:extLst>
                  <a:ext uri="{FF2B5EF4-FFF2-40B4-BE49-F238E27FC236}">
                    <a16:creationId xmlns:a16="http://schemas.microsoft.com/office/drawing/2014/main" id="{FE4F76DB-4BCF-402B-9D9D-BEF0F564E61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black"/>
                  </a:solidFill>
                  <a:latin typeface="微软雅黑"/>
                  <a:ea typeface="微软雅黑"/>
                </a:endParaRPr>
              </a:p>
            </p:txBody>
          </p:sp>
          <p:sp>
            <p:nvSpPr>
              <p:cNvPr id="29" name="椭圆 28">
                <a:extLst>
                  <a:ext uri="{FF2B5EF4-FFF2-40B4-BE49-F238E27FC236}">
                    <a16:creationId xmlns:a16="http://schemas.microsoft.com/office/drawing/2014/main" id="{4F1B2183-8913-4861-A626-5FF85852FE9F}"/>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50230">
                  <a:defRPr/>
                </a:pPr>
                <a:endParaRPr lang="zh-CN" altLang="en-US" sz="1280">
                  <a:solidFill>
                    <a:prstClr val="white"/>
                  </a:solidFill>
                  <a:latin typeface="微软雅黑"/>
                  <a:ea typeface="微软雅黑"/>
                </a:endParaRPr>
              </a:p>
            </p:txBody>
          </p:sp>
        </p:grpSp>
        <p:sp>
          <p:nvSpPr>
            <p:cNvPr id="27" name="Freeform 48">
              <a:extLst>
                <a:ext uri="{FF2B5EF4-FFF2-40B4-BE49-F238E27FC236}">
                  <a16:creationId xmlns:a16="http://schemas.microsoft.com/office/drawing/2014/main" id="{E6B33F61-1620-47AE-97BD-D0163B5C5FCF}"/>
                </a:ext>
              </a:extLst>
            </p:cNvPr>
            <p:cNvSpPr>
              <a:spLocks noEditPoints="1"/>
            </p:cNvSpPr>
            <p:nvPr/>
          </p:nvSpPr>
          <p:spPr bwMode="auto">
            <a:xfrm>
              <a:off x="3491954" y="4992796"/>
              <a:ext cx="318070" cy="335811"/>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990000"/>
            </a:solidFill>
            <a:ln w="9525">
              <a:noFill/>
              <a:round/>
              <a:headEnd/>
              <a:tailEnd/>
            </a:ln>
          </p:spPr>
          <p:txBody>
            <a:bodyPr lIns="91435" tIns="45717" rIns="91435" bIns="45717"/>
            <a:lstStyle/>
            <a:p>
              <a:pPr defTabSz="650230">
                <a:defRPr/>
              </a:pPr>
              <a:endParaRPr lang="ko-KR" altLang="en-US" sz="1280">
                <a:solidFill>
                  <a:prstClr val="black"/>
                </a:solidFill>
                <a:latin typeface="微软雅黑"/>
                <a:ea typeface="+mj-ea"/>
              </a:endParaRPr>
            </a:p>
          </p:txBody>
        </p:sp>
      </p:grpSp>
      <p:sp>
        <p:nvSpPr>
          <p:cNvPr id="47" name="文本框 46">
            <a:extLst>
              <a:ext uri="{FF2B5EF4-FFF2-40B4-BE49-F238E27FC236}">
                <a16:creationId xmlns:a16="http://schemas.microsoft.com/office/drawing/2014/main" id="{04054D07-91FE-4223-A31A-34146141A8FC}"/>
              </a:ext>
            </a:extLst>
          </p:cNvPr>
          <p:cNvSpPr txBox="1">
            <a:spLocks noChangeArrowheads="1"/>
          </p:cNvSpPr>
          <p:nvPr/>
        </p:nvSpPr>
        <p:spPr bwMode="auto">
          <a:xfrm>
            <a:off x="1463675" y="1152525"/>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lnSpc>
                <a:spcPct val="100000"/>
              </a:lnSpc>
              <a:spcBef>
                <a:spcPct val="0"/>
              </a:spcBef>
              <a:buClr>
                <a:schemeClr val="bg2"/>
              </a:buClr>
              <a:buSzPct val="75000"/>
              <a:buFont typeface="Arial" panose="020B0604020202020204" pitchFamily="34" charset="0"/>
              <a:buNone/>
            </a:pPr>
            <a:r>
              <a:rPr lang="zh-CN" altLang="en-US" sz="2400" b="1" dirty="0">
                <a:solidFill>
                  <a:srgbClr val="000000"/>
                </a:solidFill>
                <a:latin typeface="微软雅黑" panose="020B0503020204020204" pitchFamily="34" charset="-122"/>
                <a:ea typeface="微软雅黑" panose="020B0503020204020204" pitchFamily="34" charset="-122"/>
              </a:rPr>
              <a:t>影响</a:t>
            </a:r>
          </a:p>
        </p:txBody>
      </p:sp>
    </p:spTree>
    <p:extLst>
      <p:ext uri="{BB962C8B-B14F-4D97-AF65-F5344CB8AC3E}">
        <p14:creationId xmlns:p14="http://schemas.microsoft.com/office/powerpoint/2010/main" val="18879981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03</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15</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微软雅黑"/>
                <a:ea typeface="微软雅黑"/>
                <a:cs typeface="微软雅黑 Light"/>
              </a:rPr>
              <a:t>经济制裁</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ECONOMIC SANCTION</a:t>
            </a:r>
          </a:p>
        </p:txBody>
      </p:sp>
    </p:spTree>
    <p:extLst>
      <p:ext uri="{BB962C8B-B14F-4D97-AF65-F5344CB8AC3E}">
        <p14:creationId xmlns:p14="http://schemas.microsoft.com/office/powerpoint/2010/main" val="2616841548"/>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371600"/>
            <a:ext cx="6902450" cy="394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制裁对象</a:t>
            </a: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制裁主管部门</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制裁适用范围</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谁需要遵守制裁相关规定？</a:t>
            </a:r>
            <a:endParaRPr lang="en-US" altLang="zh-CN" sz="16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违反制裁的处罚措施</a:t>
            </a:r>
            <a:endParaRPr lang="en-US" altLang="zh-CN" sz="20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制裁合规建议</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6" name="Freeform 17">
            <a:extLst>
              <a:ext uri="{FF2B5EF4-FFF2-40B4-BE49-F238E27FC236}">
                <a16:creationId xmlns:a16="http://schemas.microsoft.com/office/drawing/2014/main" id="{8B624799-8F2C-4099-AB80-F580D28F505E}"/>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a16="http://schemas.microsoft.com/office/drawing/2014/main" id="{D8B035E6-1DDB-4028-84CA-43C4A0E3D417}"/>
              </a:ext>
            </a:extLst>
          </p:cNvPr>
          <p:cNvPicPr>
            <a:picLocks noChangeAspect="1"/>
          </p:cNvPicPr>
          <p:nvPr/>
        </p:nvPicPr>
        <p:blipFill>
          <a:blip r:embed="rId3"/>
          <a:stretch>
            <a:fillRect/>
          </a:stretch>
        </p:blipFill>
        <p:spPr>
          <a:xfrm>
            <a:off x="6925751" y="1427162"/>
            <a:ext cx="3260696" cy="3260696"/>
          </a:xfrm>
          <a:prstGeom prst="rect">
            <a:avLst/>
          </a:prstGeom>
        </p:spPr>
      </p:pic>
    </p:spTree>
    <p:extLst>
      <p:ext uri="{BB962C8B-B14F-4D97-AF65-F5344CB8AC3E}">
        <p14:creationId xmlns:p14="http://schemas.microsoft.com/office/powerpoint/2010/main" val="42341662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7968590" cy="46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制裁的新特点</a:t>
            </a: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zh-CN" sz="1600" b="1" dirty="0">
                <a:latin typeface="微软雅黑" panose="020B0503020204020204" pitchFamily="34" charset="-122"/>
                <a:ea typeface="微软雅黑" panose="020B0503020204020204" pitchFamily="34" charset="-122"/>
              </a:rPr>
              <a:t>经济制裁的政策目的更加多元和具体，从工具性目的到兼具报复性和表达性目的。</a:t>
            </a:r>
            <a:endParaRPr lang="en-US" altLang="zh-CN" sz="16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zh-CN" sz="1600" b="1" dirty="0">
                <a:latin typeface="微软雅黑" panose="020B0503020204020204" pitchFamily="34" charset="-122"/>
                <a:ea typeface="微软雅黑" panose="020B0503020204020204" pitchFamily="34" charset="-122"/>
              </a:rPr>
              <a:t>经济制裁措施作用的领域更加广泛，从贸易和金融领域趋向于影响长期战略竞争因素的科技和教育领域。</a:t>
            </a:r>
            <a:endParaRPr lang="en-US" altLang="zh-CN" sz="16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zh-CN" sz="1600" b="1" dirty="0">
                <a:latin typeface="微软雅黑" panose="020B0503020204020204" pitchFamily="34" charset="-122"/>
                <a:ea typeface="微软雅黑" panose="020B0503020204020204" pitchFamily="34" charset="-122"/>
              </a:rPr>
              <a:t>经济制裁的发起方更加多样，由发达国家主导转向发达国家、发展中国家、国际组织等使用的常态化经济外交手段。</a:t>
            </a:r>
            <a:endParaRPr lang="en-US" altLang="zh-CN" sz="16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zh-CN" sz="1600" b="1" dirty="0">
                <a:latin typeface="微软雅黑" panose="020B0503020204020204" pitchFamily="34" charset="-122"/>
                <a:ea typeface="微软雅黑" panose="020B0503020204020204" pitchFamily="34" charset="-122"/>
              </a:rPr>
              <a:t>经济制裁的目标方更加具体和精确，从模糊的国家层面日益精确到相关实体（企业、自然人、组织机构等）。</a:t>
            </a: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0631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0" y="1168400"/>
            <a:ext cx="8689167" cy="56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制裁对象</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竞争对手或敌人</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国家、地区、行业、个人和实体</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目前有效的</a:t>
            </a:r>
            <a:r>
              <a:rPr lang="en-US" altLang="zh-CN" sz="1600" b="1" dirty="0">
                <a:latin typeface="微软雅黑" panose="020B0503020204020204" pitchFamily="34" charset="-122"/>
                <a:ea typeface="微软雅黑" panose="020B0503020204020204" pitchFamily="34" charset="-122"/>
              </a:rPr>
              <a:t>35</a:t>
            </a:r>
            <a:r>
              <a:rPr lang="zh-CN" altLang="en-US" sz="1600" b="1" dirty="0">
                <a:latin typeface="微软雅黑" panose="020B0503020204020204" pitchFamily="34" charset="-122"/>
                <a:ea typeface="微软雅黑" panose="020B0503020204020204" pitchFamily="34" charset="-122"/>
              </a:rPr>
              <a:t>个制裁项目（</a:t>
            </a:r>
            <a:r>
              <a:rPr lang="en-US" altLang="zh-CN" sz="1600" b="1" dirty="0">
                <a:latin typeface="微软雅黑" panose="020B0503020204020204" pitchFamily="34" charset="-122"/>
                <a:ea typeface="微软雅黑" panose="020B0503020204020204" pitchFamily="34" charset="-122"/>
              </a:rPr>
              <a:t>Sanctions Programs</a:t>
            </a:r>
            <a:r>
              <a:rPr lang="zh-CN" altLang="en-US" sz="1600" b="1" dirty="0">
                <a:latin typeface="微软雅黑" panose="020B0503020204020204" pitchFamily="34" charset="-122"/>
                <a:ea typeface="微软雅黑" panose="020B0503020204020204" pitchFamily="34" charset="-122"/>
              </a:rPr>
              <a:t>），包括</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全球马格尼茨基相关制裁（</a:t>
            </a:r>
            <a:r>
              <a:rPr lang="en-US" altLang="zh-CN" sz="1400" b="1" dirty="0">
                <a:latin typeface="微软雅黑" panose="020B0503020204020204" pitchFamily="34" charset="-122"/>
                <a:ea typeface="微软雅黑" panose="020B0503020204020204" pitchFamily="34" charset="-122"/>
              </a:rPr>
              <a:t>​Global Magnitsky Sanctions</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与新疆有关的制裁属于此项目</a:t>
            </a:r>
            <a:endParaRPr lang="en-US" altLang="zh-CN" sz="1400"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中国涉军企业相关制裁（</a:t>
            </a:r>
            <a:r>
              <a:rPr lang="en-US" altLang="zh-CN" sz="1400" b="1" dirty="0">
                <a:latin typeface="微软雅黑" panose="020B0503020204020204" pitchFamily="34" charset="-122"/>
                <a:ea typeface="微软雅黑" panose="020B0503020204020204" pitchFamily="34" charset="-122"/>
              </a:rPr>
              <a:t>Chinese Military Companies Sanctions</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华为、海康威视等企业被列入涉军企业清单属于此项目</a:t>
            </a:r>
            <a:endParaRPr lang="en-US" altLang="zh-CN" sz="1400"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香港相关制裁（</a:t>
            </a:r>
            <a:r>
              <a:rPr lang="en-US" altLang="zh-CN" sz="1400" b="1" dirty="0">
                <a:latin typeface="微软雅黑" panose="020B0503020204020204" pitchFamily="34" charset="-122"/>
                <a:ea typeface="微软雅黑" panose="020B0503020204020204" pitchFamily="34" charset="-122"/>
              </a:rPr>
              <a:t>Hong Kong-Related Sanctions</a:t>
            </a:r>
            <a:r>
              <a:rPr lang="zh-CN" altLang="en-US" sz="1400" b="1"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香港特首林郑月娥等官员被列入</a:t>
            </a:r>
            <a:r>
              <a:rPr lang="en-US" altLang="zh-CN" sz="1400" dirty="0">
                <a:latin typeface="微软雅黑" panose="020B0503020204020204" pitchFamily="34" charset="-122"/>
                <a:ea typeface="微软雅黑" panose="020B0503020204020204" pitchFamily="34" charset="-122"/>
              </a:rPr>
              <a:t>SDN</a:t>
            </a:r>
            <a:r>
              <a:rPr lang="zh-CN" altLang="en-US" sz="1400" dirty="0">
                <a:latin typeface="微软雅黑" panose="020B0503020204020204" pitchFamily="34" charset="-122"/>
                <a:ea typeface="微软雅黑" panose="020B0503020204020204" pitchFamily="34" charset="-122"/>
              </a:rPr>
              <a:t>清单属于此项目</a:t>
            </a:r>
            <a:endParaRPr lang="en-US" altLang="zh-CN" sz="1400"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伊朗相关制裁、朝鲜相关制裁、不扩散相关制裁等等</a:t>
            </a:r>
            <a:endParaRPr lang="en-US" altLang="zh-CN" sz="14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交叉行业制裁和定向制裁，即清单制裁：例如</a:t>
            </a:r>
            <a:r>
              <a:rPr lang="en-US" altLang="zh-CN" sz="1600" b="1" dirty="0">
                <a:latin typeface="微软雅黑" panose="020B0503020204020204" pitchFamily="34" charset="-122"/>
                <a:ea typeface="微软雅黑" panose="020B0503020204020204" pitchFamily="34" charset="-122"/>
              </a:rPr>
              <a:t>SDN</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SSI</a:t>
            </a:r>
            <a:r>
              <a:rPr lang="zh-CN" altLang="en-US" sz="1600" b="1" dirty="0">
                <a:latin typeface="微软雅黑" panose="020B0503020204020204" pitchFamily="34" charset="-122"/>
                <a:ea typeface="微软雅黑" panose="020B0503020204020204" pitchFamily="34" charset="-122"/>
              </a:rPr>
              <a:t>等</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SDN</a:t>
            </a:r>
            <a:r>
              <a:rPr lang="zh-CN" altLang="en-US" sz="1200" b="1" dirty="0">
                <a:latin typeface="微软雅黑" panose="020B0503020204020204" pitchFamily="34" charset="-122"/>
                <a:ea typeface="微软雅黑" panose="020B0503020204020204" pitchFamily="34" charset="-122"/>
              </a:rPr>
              <a:t>清单：特别指定国民及财产冻结清单（</a:t>
            </a:r>
            <a:r>
              <a:rPr lang="en-US" altLang="zh-CN" sz="1200" b="1" dirty="0">
                <a:latin typeface="微软雅黑" panose="020B0503020204020204" pitchFamily="34" charset="-122"/>
                <a:ea typeface="微软雅黑" panose="020B0503020204020204" pitchFamily="34" charset="-122"/>
              </a:rPr>
              <a:t>Specially Designated Nationals and Blocked Persons List</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SDN</a:t>
            </a:r>
            <a:r>
              <a:rPr lang="zh-CN" altLang="en-US" sz="1200" b="1" dirty="0">
                <a:latin typeface="微软雅黑" panose="020B0503020204020204" pitchFamily="34" charset="-122"/>
                <a:ea typeface="微软雅黑" panose="020B0503020204020204" pitchFamily="34" charset="-122"/>
              </a:rPr>
              <a:t> </a:t>
            </a:r>
            <a:r>
              <a:rPr lang="en-US" altLang="zh-CN" sz="1200" b="1" dirty="0">
                <a:latin typeface="微软雅黑" panose="020B0503020204020204" pitchFamily="34" charset="-122"/>
                <a:ea typeface="微软雅黑" panose="020B0503020204020204" pitchFamily="34" charset="-122"/>
              </a:rPr>
              <a:t>List</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SSI</a:t>
            </a:r>
            <a:r>
              <a:rPr lang="zh-CN" altLang="en-US" sz="1200" b="1" dirty="0">
                <a:latin typeface="微软雅黑" panose="020B0503020204020204" pitchFamily="34" charset="-122"/>
                <a:ea typeface="微软雅黑" panose="020B0503020204020204" pitchFamily="34" charset="-122"/>
              </a:rPr>
              <a:t>清单：行业制裁识别清单（</a:t>
            </a:r>
            <a:r>
              <a:rPr lang="fr-FR" altLang="zh-CN" sz="1200" b="1" dirty="0">
                <a:latin typeface="微软雅黑" panose="020B0503020204020204" pitchFamily="34" charset="-122"/>
                <a:ea typeface="微软雅黑" panose="020B0503020204020204" pitchFamily="34" charset="-122"/>
              </a:rPr>
              <a:t>Sectoral Sanctions Identifications</a:t>
            </a:r>
            <a:r>
              <a:rPr lang="zh-CN" altLang="en-US" sz="1200" b="1" dirty="0">
                <a:latin typeface="微软雅黑" panose="020B0503020204020204" pitchFamily="34" charset="-122"/>
                <a:ea typeface="微软雅黑" panose="020B0503020204020204" pitchFamily="34" charset="-122"/>
              </a:rPr>
              <a:t>，</a:t>
            </a:r>
            <a:r>
              <a:rPr lang="fr-FR" altLang="zh-CN" sz="1200" b="1" dirty="0">
                <a:latin typeface="微软雅黑" panose="020B0503020204020204" pitchFamily="34" charset="-122"/>
                <a:ea typeface="微软雅黑" panose="020B0503020204020204" pitchFamily="34" charset="-122"/>
              </a:rPr>
              <a:t>SSI List</a:t>
            </a:r>
            <a:r>
              <a:rPr lang="zh-CN" altLang="en-US" sz="12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5987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690245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制裁主管部门</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美国财政部外国资产管理办公室（</a:t>
            </a:r>
            <a:r>
              <a:rPr lang="en-US" altLang="zh-CN" sz="1600" b="1" dirty="0">
                <a:latin typeface="微软雅黑" panose="020B0503020204020204" pitchFamily="34" charset="-122"/>
                <a:ea typeface="微软雅黑" panose="020B0503020204020204" pitchFamily="34" charset="-122"/>
              </a:rPr>
              <a:t>Office of Foreign Assets Control</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OFAC</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负责</a:t>
            </a:r>
            <a:r>
              <a:rPr lang="en-US" altLang="zh-CN" sz="1400" b="1" dirty="0">
                <a:latin typeface="微软雅黑" panose="020B0503020204020204" pitchFamily="34" charset="-122"/>
                <a:ea typeface="微软雅黑" panose="020B0503020204020204" pitchFamily="34" charset="-122"/>
              </a:rPr>
              <a:t>SDN</a:t>
            </a:r>
            <a:r>
              <a:rPr lang="zh-CN" altLang="en-US" sz="1400" b="1" dirty="0">
                <a:latin typeface="微软雅黑" panose="020B0503020204020204" pitchFamily="34" charset="-122"/>
                <a:ea typeface="微软雅黑" panose="020B0503020204020204" pitchFamily="34" charset="-122"/>
              </a:rPr>
              <a:t>清单的维护和管理</a:t>
            </a:r>
            <a:endParaRPr lang="en-US" altLang="zh-CN" sz="14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负责经济制裁的民事处罚</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美国司法部：</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负责经济制裁的刑事处罚</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美国国务院 ：</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负责反恐怖主义、反大规模杀伤性武器扩散制裁项目</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其他与</a:t>
            </a:r>
            <a:r>
              <a:rPr lang="en-US" altLang="zh-CN" sz="1600" b="1" dirty="0">
                <a:latin typeface="微软雅黑" panose="020B0503020204020204" pitchFamily="34" charset="-122"/>
                <a:ea typeface="微软雅黑" panose="020B0503020204020204" pitchFamily="34" charset="-122"/>
              </a:rPr>
              <a:t>OFAC</a:t>
            </a:r>
            <a:r>
              <a:rPr lang="zh-CN" altLang="en-US" sz="1600" b="1" dirty="0">
                <a:latin typeface="微软雅黑" panose="020B0503020204020204" pitchFamily="34" charset="-122"/>
                <a:ea typeface="微软雅黑" panose="020B0503020204020204" pitchFamily="34" charset="-122"/>
              </a:rPr>
              <a:t>签署备忘录的部门：</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400" b="1" dirty="0">
                <a:latin typeface="微软雅黑" panose="020B0503020204020204" pitchFamily="34" charset="-122"/>
                <a:ea typeface="微软雅黑" panose="020B0503020204020204" pitchFamily="34" charset="-122"/>
              </a:rPr>
              <a:t>纽约州金融服务局：对其管辖范围内的金融机构进行处罚</a:t>
            </a:r>
            <a:endParaRPr lang="en-US" altLang="zh-CN" sz="14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5623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a:extLst>
              <a:ext uri="{FF2B5EF4-FFF2-40B4-BE49-F238E27FC236}">
                <a16:creationId xmlns:a16="http://schemas.microsoft.com/office/drawing/2014/main" id="{E4C9292D-EB3A-48AC-8218-421BE04204BF}"/>
              </a:ext>
            </a:extLst>
          </p:cNvPr>
          <p:cNvSpPr/>
          <p:nvPr/>
        </p:nvSpPr>
        <p:spPr>
          <a:xfrm>
            <a:off x="-14288" y="2400300"/>
            <a:ext cx="2017713" cy="4038600"/>
          </a:xfrm>
          <a:custGeom>
            <a:avLst/>
            <a:gdLst>
              <a:gd name="connsiteX0" fmla="*/ 0 w 4022725"/>
              <a:gd name="connsiteY0" fmla="*/ 2019300 h 4038600"/>
              <a:gd name="connsiteX1" fmla="*/ 2011363 w 4022725"/>
              <a:gd name="connsiteY1" fmla="*/ 0 h 4038600"/>
              <a:gd name="connsiteX2" fmla="*/ 4022725 w 4022725"/>
              <a:gd name="connsiteY2" fmla="*/ 2019300 h 4038600"/>
              <a:gd name="connsiteX3" fmla="*/ 2011363 w 4022725"/>
              <a:gd name="connsiteY3" fmla="*/ 4038600 h 4038600"/>
              <a:gd name="connsiteX4" fmla="*/ 0 w 4022725"/>
              <a:gd name="connsiteY4" fmla="*/ 2019300 h 4038600"/>
              <a:gd name="connsiteX0" fmla="*/ 0 w 2017462"/>
              <a:gd name="connsiteY0" fmla="*/ 2019300 h 4038600"/>
              <a:gd name="connsiteX1" fmla="*/ 6100 w 2017462"/>
              <a:gd name="connsiteY1" fmla="*/ 0 h 4038600"/>
              <a:gd name="connsiteX2" fmla="*/ 2017462 w 2017462"/>
              <a:gd name="connsiteY2" fmla="*/ 2019300 h 4038600"/>
              <a:gd name="connsiteX3" fmla="*/ 6100 w 2017462"/>
              <a:gd name="connsiteY3" fmla="*/ 4038600 h 4038600"/>
              <a:gd name="connsiteX4" fmla="*/ 0 w 2017462"/>
              <a:gd name="connsiteY4" fmla="*/ 2019300 h 403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462" h="4038600">
                <a:moveTo>
                  <a:pt x="0" y="2019300"/>
                </a:moveTo>
                <a:cubicBezTo>
                  <a:pt x="2033" y="1346200"/>
                  <a:pt x="4067" y="673100"/>
                  <a:pt x="6100" y="0"/>
                </a:cubicBezTo>
                <a:lnTo>
                  <a:pt x="2017462" y="2019300"/>
                </a:lnTo>
                <a:lnTo>
                  <a:pt x="6100" y="4038600"/>
                </a:lnTo>
                <a:cubicBezTo>
                  <a:pt x="4067" y="3365500"/>
                  <a:pt x="2033" y="2692400"/>
                  <a:pt x="0" y="2019300"/>
                </a:cubicBezTo>
                <a:close/>
              </a:path>
            </a:pathLst>
          </a:custGeom>
          <a:solidFill>
            <a:schemeClr val="accent3">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dirty="0">
              <a:solidFill>
                <a:prstClr val="white"/>
              </a:solidFill>
              <a:highlight>
                <a:srgbClr val="D32D3D"/>
              </a:highlight>
              <a:latin typeface="Arial"/>
              <a:ea typeface="微软雅黑"/>
            </a:endParaRPr>
          </a:p>
        </p:txBody>
      </p:sp>
      <p:sp>
        <p:nvSpPr>
          <p:cNvPr id="5" name="菱形 4">
            <a:extLst>
              <a:ext uri="{FF2B5EF4-FFF2-40B4-BE49-F238E27FC236}">
                <a16:creationId xmlns:a16="http://schemas.microsoft.com/office/drawing/2014/main" id="{7E8D0C50-0063-4AF7-B65D-674816FB11CD}"/>
              </a:ext>
            </a:extLst>
          </p:cNvPr>
          <p:cNvSpPr/>
          <p:nvPr/>
        </p:nvSpPr>
        <p:spPr>
          <a:xfrm>
            <a:off x="2419350" y="0"/>
            <a:ext cx="4038600" cy="2019300"/>
          </a:xfrm>
          <a:custGeom>
            <a:avLst/>
            <a:gdLst>
              <a:gd name="connsiteX0" fmla="*/ 0 w 4038600"/>
              <a:gd name="connsiteY0" fmla="*/ 2019300 h 4038600"/>
              <a:gd name="connsiteX1" fmla="*/ 2019300 w 4038600"/>
              <a:gd name="connsiteY1" fmla="*/ 0 h 4038600"/>
              <a:gd name="connsiteX2" fmla="*/ 4038600 w 4038600"/>
              <a:gd name="connsiteY2" fmla="*/ 2019300 h 4038600"/>
              <a:gd name="connsiteX3" fmla="*/ 2019300 w 4038600"/>
              <a:gd name="connsiteY3" fmla="*/ 4038600 h 4038600"/>
              <a:gd name="connsiteX4" fmla="*/ 0 w 4038600"/>
              <a:gd name="connsiteY4" fmla="*/ 2019300 h 4038600"/>
              <a:gd name="connsiteX0" fmla="*/ 0 w 4038600"/>
              <a:gd name="connsiteY0" fmla="*/ 0 h 2019300"/>
              <a:gd name="connsiteX1" fmla="*/ 1927860 w 4038600"/>
              <a:gd name="connsiteY1" fmla="*/ 7620 h 2019300"/>
              <a:gd name="connsiteX2" fmla="*/ 4038600 w 4038600"/>
              <a:gd name="connsiteY2" fmla="*/ 0 h 2019300"/>
              <a:gd name="connsiteX3" fmla="*/ 2019300 w 4038600"/>
              <a:gd name="connsiteY3" fmla="*/ 2019300 h 2019300"/>
              <a:gd name="connsiteX4" fmla="*/ 0 w 4038600"/>
              <a:gd name="connsiteY4" fmla="*/ 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2019300">
                <a:moveTo>
                  <a:pt x="0" y="0"/>
                </a:moveTo>
                <a:lnTo>
                  <a:pt x="1927860" y="7620"/>
                </a:lnTo>
                <a:lnTo>
                  <a:pt x="4038600" y="0"/>
                </a:lnTo>
                <a:lnTo>
                  <a:pt x="2019300" y="2019300"/>
                </a:lnTo>
                <a:lnTo>
                  <a:pt x="0" y="0"/>
                </a:lnTo>
                <a:close/>
              </a:path>
            </a:pathLst>
          </a:custGeom>
          <a:solidFill>
            <a:schemeClr val="bg2">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latin typeface="Arial"/>
              <a:ea typeface="微软雅黑"/>
            </a:endParaRPr>
          </a:p>
        </p:txBody>
      </p:sp>
      <p:sp>
        <p:nvSpPr>
          <p:cNvPr id="6" name="菱形 5">
            <a:extLst>
              <a:ext uri="{FF2B5EF4-FFF2-40B4-BE49-F238E27FC236}">
                <a16:creationId xmlns:a16="http://schemas.microsoft.com/office/drawing/2014/main" id="{F447A50E-CDA4-455A-863A-6CBE59A55909}"/>
              </a:ext>
            </a:extLst>
          </p:cNvPr>
          <p:cNvSpPr/>
          <p:nvPr/>
        </p:nvSpPr>
        <p:spPr>
          <a:xfrm>
            <a:off x="-47625" y="0"/>
            <a:ext cx="2066925" cy="2019300"/>
          </a:xfrm>
          <a:custGeom>
            <a:avLst/>
            <a:gdLst>
              <a:gd name="connsiteX0" fmla="*/ 0 w 4038600"/>
              <a:gd name="connsiteY0" fmla="*/ 2019300 h 4038600"/>
              <a:gd name="connsiteX1" fmla="*/ 2019300 w 4038600"/>
              <a:gd name="connsiteY1" fmla="*/ 0 h 4038600"/>
              <a:gd name="connsiteX2" fmla="*/ 4038600 w 4038600"/>
              <a:gd name="connsiteY2" fmla="*/ 2019300 h 4038600"/>
              <a:gd name="connsiteX3" fmla="*/ 2019300 w 4038600"/>
              <a:gd name="connsiteY3" fmla="*/ 4038600 h 4038600"/>
              <a:gd name="connsiteX4" fmla="*/ 0 w 4038600"/>
              <a:gd name="connsiteY4" fmla="*/ 2019300 h 4038600"/>
              <a:gd name="connsiteX0" fmla="*/ 0 w 4038600"/>
              <a:gd name="connsiteY0" fmla="*/ 0 h 2019300"/>
              <a:gd name="connsiteX1" fmla="*/ 1971174 w 4038600"/>
              <a:gd name="connsiteY1" fmla="*/ 2005 h 2019300"/>
              <a:gd name="connsiteX2" fmla="*/ 4038600 w 4038600"/>
              <a:gd name="connsiteY2" fmla="*/ 0 h 2019300"/>
              <a:gd name="connsiteX3" fmla="*/ 2019300 w 4038600"/>
              <a:gd name="connsiteY3" fmla="*/ 2019300 h 2019300"/>
              <a:gd name="connsiteX4" fmla="*/ 0 w 4038600"/>
              <a:gd name="connsiteY4" fmla="*/ 0 h 2019300"/>
              <a:gd name="connsiteX0" fmla="*/ 2005 w 2067426"/>
              <a:gd name="connsiteY0" fmla="*/ 32084 h 2019300"/>
              <a:gd name="connsiteX1" fmla="*/ 0 w 2067426"/>
              <a:gd name="connsiteY1" fmla="*/ 2005 h 2019300"/>
              <a:gd name="connsiteX2" fmla="*/ 2067426 w 2067426"/>
              <a:gd name="connsiteY2" fmla="*/ 0 h 2019300"/>
              <a:gd name="connsiteX3" fmla="*/ 48126 w 2067426"/>
              <a:gd name="connsiteY3" fmla="*/ 2019300 h 2019300"/>
              <a:gd name="connsiteX4" fmla="*/ 2005 w 2067426"/>
              <a:gd name="connsiteY4" fmla="*/ 32084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426" h="2019300">
                <a:moveTo>
                  <a:pt x="2005" y="32084"/>
                </a:moveTo>
                <a:lnTo>
                  <a:pt x="0" y="2005"/>
                </a:lnTo>
                <a:lnTo>
                  <a:pt x="2067426" y="0"/>
                </a:lnTo>
                <a:lnTo>
                  <a:pt x="48126" y="2019300"/>
                </a:lnTo>
                <a:lnTo>
                  <a:pt x="2005" y="32084"/>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zh-CN" altLang="en-US">
              <a:solidFill>
                <a:prstClr val="white"/>
              </a:solidFill>
              <a:latin typeface="Arial"/>
              <a:ea typeface="微软雅黑"/>
            </a:endParaRPr>
          </a:p>
        </p:txBody>
      </p:sp>
      <p:sp>
        <p:nvSpPr>
          <p:cNvPr id="33" name="MH_Others_1">
            <a:extLst>
              <a:ext uri="{FF2B5EF4-FFF2-40B4-BE49-F238E27FC236}">
                <a16:creationId xmlns:a16="http://schemas.microsoft.com/office/drawing/2014/main" id="{5B9E1C9D-8CF1-4969-B14C-DE14C68AF895}"/>
              </a:ext>
            </a:extLst>
          </p:cNvPr>
          <p:cNvSpPr txBox="1"/>
          <p:nvPr>
            <p:custDataLst>
              <p:tags r:id="rId1"/>
            </p:custDataLst>
          </p:nvPr>
        </p:nvSpPr>
        <p:spPr>
          <a:xfrm>
            <a:off x="2697163" y="3787775"/>
            <a:ext cx="2490787" cy="1050925"/>
          </a:xfrm>
          <a:prstGeom prst="rect">
            <a:avLst/>
          </a:prstGeom>
          <a:noFill/>
        </p:spPr>
        <p:txBody>
          <a:bodyPr lIns="0" tIns="0" rIns="0" bIns="0" anchor="ctr">
            <a:spAutoFit/>
          </a:bodyPr>
          <a:lstStyle/>
          <a:p>
            <a:pPr algn="ctr">
              <a:defRPr/>
            </a:pPr>
            <a:r>
              <a:rPr lang="zh-CN" altLang="en-US" sz="6826" b="1"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目 录</a:t>
            </a:r>
          </a:p>
        </p:txBody>
      </p:sp>
      <p:sp>
        <p:nvSpPr>
          <p:cNvPr id="34" name="MH_Others_2">
            <a:extLst>
              <a:ext uri="{FF2B5EF4-FFF2-40B4-BE49-F238E27FC236}">
                <a16:creationId xmlns:a16="http://schemas.microsoft.com/office/drawing/2014/main" id="{738610B7-DA2B-43E5-A6A3-8B54D0AF1321}"/>
              </a:ext>
            </a:extLst>
          </p:cNvPr>
          <p:cNvSpPr txBox="1"/>
          <p:nvPr>
            <p:custDataLst>
              <p:tags r:id="rId2"/>
            </p:custDataLst>
          </p:nvPr>
        </p:nvSpPr>
        <p:spPr>
          <a:xfrm>
            <a:off x="2838450" y="5094288"/>
            <a:ext cx="2208213" cy="468312"/>
          </a:xfrm>
          <a:prstGeom prst="rect">
            <a:avLst/>
          </a:prstGeom>
          <a:noFill/>
        </p:spPr>
        <p:txBody>
          <a:bodyPr lIns="0" tIns="0" rIns="0" bIns="0">
            <a:spAutoFit/>
          </a:bodyPr>
          <a:lstStyle/>
          <a:p>
            <a:pPr algn="ctr">
              <a:defRPr/>
            </a:pPr>
            <a:r>
              <a:rPr lang="en-US" altLang="zh-CN" sz="3035" b="1"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CONTENTS</a:t>
            </a:r>
            <a:endParaRPr lang="zh-CN" altLang="en-US" sz="3035" b="1"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nvGrpSpPr>
          <p:cNvPr id="2" name="组合 1">
            <a:extLst>
              <a:ext uri="{FF2B5EF4-FFF2-40B4-BE49-F238E27FC236}">
                <a16:creationId xmlns:a16="http://schemas.microsoft.com/office/drawing/2014/main" id="{61B34EC8-ADF9-4575-A6ED-A989B2075F68}"/>
              </a:ext>
            </a:extLst>
          </p:cNvPr>
          <p:cNvGrpSpPr/>
          <p:nvPr/>
        </p:nvGrpSpPr>
        <p:grpSpPr>
          <a:xfrm>
            <a:off x="7032231" y="1278499"/>
            <a:ext cx="4406438" cy="3361010"/>
            <a:chOff x="6856413" y="1055646"/>
            <a:chExt cx="4748904" cy="4101700"/>
          </a:xfrm>
        </p:grpSpPr>
        <p:grpSp>
          <p:nvGrpSpPr>
            <p:cNvPr id="10248" name="组合 14">
              <a:extLst>
                <a:ext uri="{FF2B5EF4-FFF2-40B4-BE49-F238E27FC236}">
                  <a16:creationId xmlns:a16="http://schemas.microsoft.com/office/drawing/2014/main" id="{F48E7CF4-0920-41D8-8E12-551D777D9722}"/>
                </a:ext>
              </a:extLst>
            </p:cNvPr>
            <p:cNvGrpSpPr>
              <a:grpSpLocks/>
            </p:cNvGrpSpPr>
            <p:nvPr/>
          </p:nvGrpSpPr>
          <p:grpSpPr bwMode="auto">
            <a:xfrm>
              <a:off x="6856413" y="2705829"/>
              <a:ext cx="4492360" cy="2451517"/>
              <a:chOff x="6586538" y="2804451"/>
              <a:chExt cx="4492360" cy="2453466"/>
            </a:xfrm>
          </p:grpSpPr>
          <p:sp>
            <p:nvSpPr>
              <p:cNvPr id="37" name="菱形 36">
                <a:extLst>
                  <a:ext uri="{FF2B5EF4-FFF2-40B4-BE49-F238E27FC236}">
                    <a16:creationId xmlns:a16="http://schemas.microsoft.com/office/drawing/2014/main" id="{90F142E7-1510-4936-BA9D-686AEE597653}"/>
                  </a:ext>
                </a:extLst>
              </p:cNvPr>
              <p:cNvSpPr/>
              <p:nvPr/>
            </p:nvSpPr>
            <p:spPr>
              <a:xfrm>
                <a:off x="6586538" y="2804451"/>
                <a:ext cx="827088" cy="827749"/>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2</a:t>
                </a:r>
                <a:endParaRPr lang="zh-CN" altLang="en-US" sz="1600" b="1" dirty="0">
                  <a:solidFill>
                    <a:prstClr val="white"/>
                  </a:solidFill>
                  <a:latin typeface="Arial"/>
                  <a:ea typeface="微软雅黑"/>
                </a:endParaRPr>
              </a:p>
            </p:txBody>
          </p:sp>
          <p:grpSp>
            <p:nvGrpSpPr>
              <p:cNvPr id="10275" name="组合 13">
                <a:extLst>
                  <a:ext uri="{FF2B5EF4-FFF2-40B4-BE49-F238E27FC236}">
                    <a16:creationId xmlns:a16="http://schemas.microsoft.com/office/drawing/2014/main" id="{E077C468-F438-498B-AA24-73D7AA0E732E}"/>
                  </a:ext>
                </a:extLst>
              </p:cNvPr>
              <p:cNvGrpSpPr>
                <a:grpSpLocks/>
              </p:cNvGrpSpPr>
              <p:nvPr/>
            </p:nvGrpSpPr>
            <p:grpSpPr bwMode="auto">
              <a:xfrm>
                <a:off x="7620529" y="4426685"/>
                <a:ext cx="3458369" cy="831232"/>
                <a:chOff x="7449079" y="4481221"/>
                <a:chExt cx="3458369" cy="831232"/>
              </a:xfrm>
            </p:grpSpPr>
            <p:sp>
              <p:nvSpPr>
                <p:cNvPr id="41" name="文本框 40">
                  <a:extLst>
                    <a:ext uri="{FF2B5EF4-FFF2-40B4-BE49-F238E27FC236}">
                      <a16:creationId xmlns:a16="http://schemas.microsoft.com/office/drawing/2014/main" id="{D0DAADD0-01F6-41BD-A606-52DBCD718564}"/>
                    </a:ext>
                  </a:extLst>
                </p:cNvPr>
                <p:cNvSpPr txBox="1"/>
                <p:nvPr/>
              </p:nvSpPr>
              <p:spPr>
                <a:xfrm>
                  <a:off x="7449079" y="4481221"/>
                  <a:ext cx="3244700" cy="563856"/>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经济制裁</a:t>
                  </a:r>
                </a:p>
              </p:txBody>
            </p:sp>
            <p:sp>
              <p:nvSpPr>
                <p:cNvPr id="42" name="文本框 41">
                  <a:extLst>
                    <a:ext uri="{FF2B5EF4-FFF2-40B4-BE49-F238E27FC236}">
                      <a16:creationId xmlns:a16="http://schemas.microsoft.com/office/drawing/2014/main" id="{BA27B682-53AF-4B04-B971-D96727FA8831}"/>
                    </a:ext>
                  </a:extLst>
                </p:cNvPr>
                <p:cNvSpPr txBox="1"/>
                <p:nvPr/>
              </p:nvSpPr>
              <p:spPr>
                <a:xfrm>
                  <a:off x="7449079" y="4898962"/>
                  <a:ext cx="3458369" cy="413491"/>
                </a:xfrm>
                <a:prstGeom prst="rect">
                  <a:avLst/>
                </a:prstGeom>
                <a:noFill/>
              </p:spPr>
              <p:txBody>
                <a:bodyPr>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ECONOMIC SANCTION</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grpSp>
        </p:grpSp>
        <p:grpSp>
          <p:nvGrpSpPr>
            <p:cNvPr id="10252" name="组合 34">
              <a:extLst>
                <a:ext uri="{FF2B5EF4-FFF2-40B4-BE49-F238E27FC236}">
                  <a16:creationId xmlns:a16="http://schemas.microsoft.com/office/drawing/2014/main" id="{F1355C32-929B-4F60-A5F4-95DD321F89FA}"/>
                </a:ext>
              </a:extLst>
            </p:cNvPr>
            <p:cNvGrpSpPr>
              <a:grpSpLocks/>
            </p:cNvGrpSpPr>
            <p:nvPr/>
          </p:nvGrpSpPr>
          <p:grpSpPr bwMode="auto">
            <a:xfrm>
              <a:off x="6856413" y="1055646"/>
              <a:ext cx="4748904" cy="2597299"/>
              <a:chOff x="6591300" y="2067959"/>
              <a:chExt cx="4748545" cy="2598546"/>
            </a:xfrm>
          </p:grpSpPr>
          <p:sp>
            <p:nvSpPr>
              <p:cNvPr id="59" name="菱形 58">
                <a:extLst>
                  <a:ext uri="{FF2B5EF4-FFF2-40B4-BE49-F238E27FC236}">
                    <a16:creationId xmlns:a16="http://schemas.microsoft.com/office/drawing/2014/main" id="{284EF589-CB84-438C-86A1-78C6DA9EEFFF}"/>
                  </a:ext>
                </a:extLst>
              </p:cNvPr>
              <p:cNvSpPr/>
              <p:nvPr/>
            </p:nvSpPr>
            <p:spPr>
              <a:xfrm>
                <a:off x="6591300" y="2067959"/>
                <a:ext cx="828612" cy="827487"/>
              </a:xfrm>
              <a:prstGeom prst="diamond">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1</a:t>
                </a:r>
                <a:endParaRPr lang="zh-CN" altLang="en-US" sz="1600" b="1" dirty="0">
                  <a:solidFill>
                    <a:prstClr val="white"/>
                  </a:solidFill>
                  <a:latin typeface="Arial"/>
                  <a:ea typeface="微软雅黑"/>
                </a:endParaRPr>
              </a:p>
            </p:txBody>
          </p:sp>
          <p:grpSp>
            <p:nvGrpSpPr>
              <p:cNvPr id="10259" name="组合 36">
                <a:extLst>
                  <a:ext uri="{FF2B5EF4-FFF2-40B4-BE49-F238E27FC236}">
                    <a16:creationId xmlns:a16="http://schemas.microsoft.com/office/drawing/2014/main" id="{31E11241-9796-48AE-B5AC-67989930BD77}"/>
                  </a:ext>
                </a:extLst>
              </p:cNvPr>
              <p:cNvGrpSpPr>
                <a:grpSpLocks/>
              </p:cNvGrpSpPr>
              <p:nvPr/>
            </p:nvGrpSpPr>
            <p:grpSpPr bwMode="auto">
              <a:xfrm>
                <a:off x="7548463" y="3651887"/>
                <a:ext cx="3791382" cy="1014618"/>
                <a:chOff x="7377013" y="3706423"/>
                <a:chExt cx="3791382" cy="1014618"/>
              </a:xfrm>
            </p:grpSpPr>
            <p:sp>
              <p:nvSpPr>
                <p:cNvPr id="61" name="文本框 60">
                  <a:extLst>
                    <a:ext uri="{FF2B5EF4-FFF2-40B4-BE49-F238E27FC236}">
                      <a16:creationId xmlns:a16="http://schemas.microsoft.com/office/drawing/2014/main" id="{29D29185-7FF3-4B5E-83CD-62E9A6528E1B}"/>
                    </a:ext>
                  </a:extLst>
                </p:cNvPr>
                <p:cNvSpPr txBox="1"/>
                <p:nvPr/>
              </p:nvSpPr>
              <p:spPr>
                <a:xfrm>
                  <a:off x="7449077" y="3706423"/>
                  <a:ext cx="3249141" cy="1014618"/>
                </a:xfrm>
                <a:prstGeom prst="rect">
                  <a:avLst/>
                </a:prstGeom>
                <a:noFill/>
              </p:spPr>
              <p:txBody>
                <a:bodyPr>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出口管制</a:t>
                  </a:r>
                  <a:endParaRPr lang="en-US" altLang="zh-CN" sz="2400" b="1" dirty="0">
                    <a:solidFill>
                      <a:srgbClr val="282828"/>
                    </a:solidFill>
                    <a:latin typeface="Arial"/>
                    <a:ea typeface="微软雅黑"/>
                    <a:cs typeface="微软雅黑 Light"/>
                  </a:endParaRPr>
                </a:p>
                <a:p>
                  <a:pPr defTabSz="914377">
                    <a:defRPr/>
                  </a:pPr>
                  <a:endParaRPr lang="zh-CN" altLang="en-US" sz="2400" b="1" dirty="0">
                    <a:solidFill>
                      <a:srgbClr val="282828"/>
                    </a:solidFill>
                    <a:latin typeface="Arial"/>
                    <a:ea typeface="微软雅黑"/>
                    <a:cs typeface="微软雅黑 Light"/>
                  </a:endParaRPr>
                </a:p>
              </p:txBody>
            </p:sp>
            <p:sp>
              <p:nvSpPr>
                <p:cNvPr id="62" name="文本框 61">
                  <a:extLst>
                    <a:ext uri="{FF2B5EF4-FFF2-40B4-BE49-F238E27FC236}">
                      <a16:creationId xmlns:a16="http://schemas.microsoft.com/office/drawing/2014/main" id="{3A1BB1B4-325C-4F7F-ABFA-F87A3F679BD8}"/>
                    </a:ext>
                  </a:extLst>
                </p:cNvPr>
                <p:cNvSpPr txBox="1"/>
                <p:nvPr/>
              </p:nvSpPr>
              <p:spPr>
                <a:xfrm>
                  <a:off x="7377013" y="4174363"/>
                  <a:ext cx="3791382" cy="426595"/>
                </a:xfrm>
                <a:prstGeom prst="rect">
                  <a:avLst/>
                </a:prstGeom>
                <a:noFill/>
              </p:spPr>
              <p:txBody>
                <a:bodyPr>
                  <a:spAutoFit/>
                  <a:scene3d>
                    <a:camera prst="orthographicFront"/>
                    <a:lightRig rig="threePt" dir="t"/>
                  </a:scene3d>
                  <a:sp3d contourW="12700"/>
                </a:bodyPr>
                <a:lstStyle/>
                <a:p>
                  <a:pPr defTabSz="914377">
                    <a:lnSpc>
                      <a:spcPct val="114000"/>
                    </a:lnSpc>
                    <a:defRPr/>
                  </a:pPr>
                  <a:r>
                    <a:rPr lang="en-US" altLang="zh-CN" sz="1600" i="0" dirty="0">
                      <a:solidFill>
                        <a:srgbClr val="990000"/>
                      </a:solidFill>
                      <a:effectLst/>
                      <a:latin typeface="Arial" panose="020B0604020202020204" pitchFamily="34" charset="0"/>
                    </a:rPr>
                    <a:t> </a:t>
                  </a:r>
                  <a:r>
                    <a:rPr lang="en-US" altLang="zh-CN" sz="1600" dirty="0">
                      <a:solidFill>
                        <a:srgbClr val="990000"/>
                      </a:solidFill>
                      <a:latin typeface="Arial" panose="020B0604020202020204" pitchFamily="34" charset="0"/>
                    </a:rPr>
                    <a:t>EXPORT CONTROL</a:t>
                  </a:r>
                  <a:r>
                    <a:rPr lang="en-US" altLang="zh-CN" sz="1600" dirty="0">
                      <a:solidFill>
                        <a:srgbClr val="990000"/>
                      </a:solidFill>
                      <a:latin typeface="Arial" panose="020B0604020202020204" pitchFamily="34" charset="0"/>
                      <a:ea typeface="微软雅黑" panose="020B0503020204020204" pitchFamily="34" charset="-122"/>
                      <a:cs typeface="微软雅黑 Light"/>
                    </a:rPr>
                    <a:t> </a:t>
                  </a:r>
                  <a:endParaRPr lang="en-US" altLang="zh-CN" sz="1100" dirty="0">
                    <a:solidFill>
                      <a:srgbClr val="990000"/>
                    </a:solidFill>
                    <a:latin typeface="Century Gothic" panose="020B0502020202020204" pitchFamily="34" charset="0"/>
                    <a:ea typeface="微软雅黑"/>
                    <a:cs typeface="微软雅黑 Light"/>
                  </a:endParaRPr>
                </a:p>
              </p:txBody>
            </p:sp>
          </p:grpSp>
        </p:grpSp>
      </p:grpSp>
      <p:sp>
        <p:nvSpPr>
          <p:cNvPr id="3" name="菱形 2">
            <a:extLst>
              <a:ext uri="{FF2B5EF4-FFF2-40B4-BE49-F238E27FC236}">
                <a16:creationId xmlns:a16="http://schemas.microsoft.com/office/drawing/2014/main" id="{99A0B857-4373-214E-690C-8D93F10F689D}"/>
              </a:ext>
            </a:extLst>
          </p:cNvPr>
          <p:cNvSpPr/>
          <p:nvPr/>
        </p:nvSpPr>
        <p:spPr bwMode="auto">
          <a:xfrm>
            <a:off x="7103475" y="3958922"/>
            <a:ext cx="768915" cy="677733"/>
          </a:xfrm>
          <a:prstGeom prst="diamond">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3</a:t>
            </a:r>
            <a:endParaRPr lang="zh-CN" altLang="en-US" sz="1600" b="1" dirty="0">
              <a:solidFill>
                <a:prstClr val="white"/>
              </a:solidFill>
              <a:latin typeface="Arial"/>
              <a:ea typeface="微软雅黑"/>
            </a:endParaRPr>
          </a:p>
        </p:txBody>
      </p:sp>
      <p:sp>
        <p:nvSpPr>
          <p:cNvPr id="7" name="菱形 6">
            <a:extLst>
              <a:ext uri="{FF2B5EF4-FFF2-40B4-BE49-F238E27FC236}">
                <a16:creationId xmlns:a16="http://schemas.microsoft.com/office/drawing/2014/main" id="{A47FFAE3-D19F-2EFD-487B-6920FC5BC70E}"/>
              </a:ext>
            </a:extLst>
          </p:cNvPr>
          <p:cNvSpPr/>
          <p:nvPr/>
        </p:nvSpPr>
        <p:spPr bwMode="auto">
          <a:xfrm>
            <a:off x="7106743" y="5287154"/>
            <a:ext cx="767443" cy="677734"/>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4</a:t>
            </a:r>
            <a:endParaRPr lang="zh-CN" altLang="en-US" sz="1600" b="1" dirty="0">
              <a:solidFill>
                <a:prstClr val="white"/>
              </a:solidFill>
              <a:latin typeface="Arial"/>
              <a:ea typeface="微软雅黑"/>
            </a:endParaRPr>
          </a:p>
        </p:txBody>
      </p:sp>
      <p:sp>
        <p:nvSpPr>
          <p:cNvPr id="9" name="菱形 8">
            <a:extLst>
              <a:ext uri="{FF2B5EF4-FFF2-40B4-BE49-F238E27FC236}">
                <a16:creationId xmlns:a16="http://schemas.microsoft.com/office/drawing/2014/main" id="{B17F7240-093A-A519-33A7-1F4B094EA5C3}"/>
              </a:ext>
            </a:extLst>
          </p:cNvPr>
          <p:cNvSpPr/>
          <p:nvPr/>
        </p:nvSpPr>
        <p:spPr bwMode="auto">
          <a:xfrm>
            <a:off x="7032231" y="2630689"/>
            <a:ext cx="767443" cy="677734"/>
          </a:xfrm>
          <a:prstGeom prst="diamond">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altLang="zh-CN" sz="1600" b="1" dirty="0">
                <a:solidFill>
                  <a:prstClr val="white"/>
                </a:solidFill>
                <a:latin typeface="Arial"/>
                <a:ea typeface="微软雅黑"/>
              </a:rPr>
              <a:t>2</a:t>
            </a:r>
            <a:endParaRPr lang="zh-CN" altLang="en-US" sz="1600" b="1" dirty="0">
              <a:solidFill>
                <a:prstClr val="white"/>
              </a:solidFill>
              <a:latin typeface="Arial"/>
              <a:ea typeface="微软雅黑"/>
            </a:endParaRPr>
          </a:p>
        </p:txBody>
      </p:sp>
      <p:sp>
        <p:nvSpPr>
          <p:cNvPr id="10" name="文本框 9">
            <a:extLst>
              <a:ext uri="{FF2B5EF4-FFF2-40B4-BE49-F238E27FC236}">
                <a16:creationId xmlns:a16="http://schemas.microsoft.com/office/drawing/2014/main" id="{F25DD941-A83A-2B2C-03D1-F6BED62AFBB3}"/>
              </a:ext>
            </a:extLst>
          </p:cNvPr>
          <p:cNvSpPr txBox="1"/>
          <p:nvPr/>
        </p:nvSpPr>
        <p:spPr bwMode="auto">
          <a:xfrm>
            <a:off x="7987308" y="1188302"/>
            <a:ext cx="3015058" cy="830998"/>
          </a:xfrm>
          <a:prstGeom prst="rect">
            <a:avLst/>
          </a:prstGeom>
          <a:noFill/>
        </p:spPr>
        <p:txBody>
          <a:bodyPr>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长臂管辖</a:t>
            </a:r>
            <a:endParaRPr lang="en-US" altLang="zh-CN" sz="2400" b="1" dirty="0">
              <a:solidFill>
                <a:srgbClr val="282828"/>
              </a:solidFill>
              <a:latin typeface="Arial"/>
              <a:ea typeface="微软雅黑"/>
              <a:cs typeface="微软雅黑 Light"/>
            </a:endParaRPr>
          </a:p>
          <a:p>
            <a:pPr defTabSz="914377">
              <a:defRPr/>
            </a:pPr>
            <a:endParaRPr lang="zh-CN" altLang="en-US" sz="2400" b="1" dirty="0">
              <a:solidFill>
                <a:srgbClr val="282828"/>
              </a:solidFill>
              <a:latin typeface="Arial"/>
              <a:ea typeface="微软雅黑"/>
              <a:cs typeface="微软雅黑 Light"/>
            </a:endParaRPr>
          </a:p>
        </p:txBody>
      </p:sp>
      <p:sp>
        <p:nvSpPr>
          <p:cNvPr id="11" name="文本框 10">
            <a:extLst>
              <a:ext uri="{FF2B5EF4-FFF2-40B4-BE49-F238E27FC236}">
                <a16:creationId xmlns:a16="http://schemas.microsoft.com/office/drawing/2014/main" id="{B046DCEF-317C-3A8C-5AB7-84A94DBC76CF}"/>
              </a:ext>
            </a:extLst>
          </p:cNvPr>
          <p:cNvSpPr txBox="1"/>
          <p:nvPr/>
        </p:nvSpPr>
        <p:spPr bwMode="auto">
          <a:xfrm>
            <a:off x="7985364" y="1555423"/>
            <a:ext cx="3518233" cy="349392"/>
          </a:xfrm>
          <a:prstGeom prst="rect">
            <a:avLst/>
          </a:prstGeom>
          <a:noFill/>
        </p:spPr>
        <p:txBody>
          <a:bodyPr>
            <a:spAutoFit/>
            <a:scene3d>
              <a:camera prst="orthographicFront"/>
              <a:lightRig rig="threePt" dir="t"/>
            </a:scene3d>
            <a:sp3d contourW="12700"/>
          </a:bodyPr>
          <a:lstStyle/>
          <a:p>
            <a:pPr defTabSz="914377">
              <a:lnSpc>
                <a:spcPct val="114000"/>
              </a:lnSpc>
              <a:defRPr/>
            </a:pPr>
            <a:r>
              <a:rPr lang="en-US" altLang="zh-CN" sz="1600" i="0" dirty="0">
                <a:solidFill>
                  <a:srgbClr val="990000"/>
                </a:solidFill>
                <a:effectLst/>
                <a:latin typeface="Arial" panose="020B0604020202020204" pitchFamily="34" charset="0"/>
              </a:rPr>
              <a:t> </a:t>
            </a:r>
            <a:r>
              <a:rPr lang="en-US" altLang="zh-CN" sz="1600" dirty="0">
                <a:solidFill>
                  <a:srgbClr val="990000"/>
                </a:solidFill>
                <a:latin typeface="Arial" panose="020B0604020202020204" pitchFamily="34" charset="0"/>
              </a:rPr>
              <a:t>LONG ARM JURISDICTION</a:t>
            </a:r>
            <a:endParaRPr lang="en-US" altLang="zh-CN" sz="1100" dirty="0">
              <a:solidFill>
                <a:srgbClr val="990000"/>
              </a:solidFill>
              <a:latin typeface="Century Gothic" panose="020B0502020202020204" pitchFamily="34" charset="0"/>
              <a:ea typeface="微软雅黑"/>
              <a:cs typeface="微软雅黑 Light"/>
            </a:endParaRPr>
          </a:p>
        </p:txBody>
      </p:sp>
      <p:sp>
        <p:nvSpPr>
          <p:cNvPr id="12" name="文本框 11">
            <a:extLst>
              <a:ext uri="{FF2B5EF4-FFF2-40B4-BE49-F238E27FC236}">
                <a16:creationId xmlns:a16="http://schemas.microsoft.com/office/drawing/2014/main" id="{DFBF7278-7B05-2996-ADC5-7C258B39962D}"/>
              </a:ext>
            </a:extLst>
          </p:cNvPr>
          <p:cNvSpPr txBox="1"/>
          <p:nvPr/>
        </p:nvSpPr>
        <p:spPr bwMode="auto">
          <a:xfrm>
            <a:off x="7985364" y="5287154"/>
            <a:ext cx="3010710" cy="461667"/>
          </a:xfrm>
          <a:prstGeom prst="rect">
            <a:avLst/>
          </a:prstGeom>
          <a:noFill/>
        </p:spPr>
        <p:txBody>
          <a:bodyPr wrap="square">
            <a:spAutoFit/>
            <a:scene3d>
              <a:camera prst="orthographicFront"/>
              <a:lightRig rig="threePt" dir="t"/>
            </a:scene3d>
            <a:sp3d contourW="12700"/>
          </a:bodyPr>
          <a:lstStyle/>
          <a:p>
            <a:pPr defTabSz="914377">
              <a:defRPr/>
            </a:pPr>
            <a:r>
              <a:rPr lang="zh-CN" altLang="en-US" sz="2400" b="1" dirty="0">
                <a:solidFill>
                  <a:srgbClr val="282828"/>
                </a:solidFill>
                <a:latin typeface="Arial"/>
                <a:ea typeface="微软雅黑"/>
                <a:cs typeface="微软雅黑 Light"/>
              </a:rPr>
              <a:t>中国反制</a:t>
            </a:r>
          </a:p>
        </p:txBody>
      </p:sp>
      <p:sp>
        <p:nvSpPr>
          <p:cNvPr id="13" name="文本框 12">
            <a:extLst>
              <a:ext uri="{FF2B5EF4-FFF2-40B4-BE49-F238E27FC236}">
                <a16:creationId xmlns:a16="http://schemas.microsoft.com/office/drawing/2014/main" id="{06C21393-5600-A282-0A82-B705DC6D4A59}"/>
              </a:ext>
            </a:extLst>
          </p:cNvPr>
          <p:cNvSpPr txBox="1"/>
          <p:nvPr/>
        </p:nvSpPr>
        <p:spPr bwMode="auto">
          <a:xfrm>
            <a:off x="7985364" y="5629187"/>
            <a:ext cx="3208970" cy="338553"/>
          </a:xfrm>
          <a:prstGeom prst="rect">
            <a:avLst/>
          </a:prstGeom>
          <a:noFill/>
        </p:spPr>
        <p:txBody>
          <a:bodyPr>
            <a:spAutoFit/>
            <a:scene3d>
              <a:camera prst="orthographicFront"/>
              <a:lightRig rig="threePt" dir="t"/>
            </a:scene3d>
            <a:sp3d contourW="12700"/>
          </a:bodyPr>
          <a:lstStyle/>
          <a:p>
            <a:pPr>
              <a:defRPr/>
            </a:pPr>
            <a:r>
              <a:rPr lang="en-US" altLang="zh-CN"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COUNTERMEASURES</a:t>
            </a:r>
            <a:endParaRPr lang="zh-CN" altLang="en-US" sz="16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endParaRPr>
          </a:p>
        </p:txBody>
      </p:sp>
      <p:pic>
        <p:nvPicPr>
          <p:cNvPr id="28" name="图片占位符 27" descr="白色的建筑&#10;&#10;描述已自动生成">
            <a:extLst>
              <a:ext uri="{FF2B5EF4-FFF2-40B4-BE49-F238E27FC236}">
                <a16:creationId xmlns:a16="http://schemas.microsoft.com/office/drawing/2014/main" id="{191B2B94-B369-9B1E-376C-67BDE011F0B7}"/>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0816" r="10816"/>
          <a:stretch>
            <a:fillRect/>
          </a:stretch>
        </p:blipFill>
        <p:spPr>
          <a:xfrm>
            <a:off x="33479" y="40502"/>
            <a:ext cx="4411199" cy="4231434"/>
          </a:xfrm>
        </p:spPr>
      </p:pic>
    </p:spTree>
  </p:cSld>
  <p:clrMapOvr>
    <a:masterClrMapping/>
  </p:clrMapOvr>
  <p:transition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690245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制裁适用范围</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谁需要遵守制裁相关规定？</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一级制裁：以下两类主体需要遵守制裁规定</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美国人和美国实体</a:t>
            </a:r>
            <a:endParaRPr lang="en-US" altLang="zh-CN" sz="12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美国人：美国国籍、永久居住权、美国境内的人</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美国实体：依美国法注册的公司、美国境内的公司、美国公司在海外的分支机构</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endParaRPr lang="en-US" altLang="zh-CN" sz="10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与美国有连接点的非美国人和实体：“连接点”</a:t>
            </a:r>
            <a:endParaRPr lang="en-US" altLang="zh-CN" sz="12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适用美国金融系统</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交易的产品或技术含有一定比例的美国产品或技术</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有美国人参与</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企业为美国人拥有或控制</a:t>
            </a:r>
            <a:endParaRPr lang="en-US" altLang="zh-CN" sz="1000" b="1" dirty="0">
              <a:latin typeface="微软雅黑" panose="020B0503020204020204" pitchFamily="34" charset="-122"/>
              <a:ea typeface="微软雅黑" panose="020B0503020204020204" pitchFamily="34" charset="-122"/>
            </a:endParaRPr>
          </a:p>
          <a:p>
            <a:pPr lvl="3">
              <a:lnSpc>
                <a:spcPct val="100000"/>
              </a:lnSpc>
              <a:spcBef>
                <a:spcPct val="20000"/>
              </a:spcBef>
              <a:buClr>
                <a:srgbClr val="990000"/>
              </a:buClr>
              <a:buFont typeface="Wingdings" panose="05000000000000000000" pitchFamily="2" charset="2"/>
              <a:buChar char="u"/>
            </a:pPr>
            <a:r>
              <a:rPr lang="zh-CN" altLang="en-US" sz="1000" b="1" dirty="0">
                <a:latin typeface="微软雅黑" panose="020B0503020204020204" pitchFamily="34" charset="-122"/>
                <a:ea typeface="微软雅黑" panose="020B0503020204020204" pitchFamily="34" charset="-122"/>
              </a:rPr>
              <a:t>交易活动的资金源于美国金融市场或美国投资人</a:t>
            </a:r>
            <a:endParaRPr lang="en-US" altLang="zh-CN" sz="1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次级制裁，或称二级制裁：</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与美国没有连接点的非美国人也需要遵守制裁规定</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判断制裁适用范围的信息来源：法律法规、制裁案例、美国政府高层表态</a:t>
            </a:r>
            <a:endParaRPr lang="en-US" altLang="zh-CN" sz="16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1766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7076900" cy="542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违反制裁的处罚措施</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民事处罚：不要求主观故意</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）被列入</a:t>
            </a:r>
            <a:r>
              <a:rPr lang="en-US" altLang="zh-CN" sz="1200" b="1" dirty="0">
                <a:latin typeface="微软雅黑" panose="020B0503020204020204" pitchFamily="34" charset="-122"/>
                <a:ea typeface="微软雅黑" panose="020B0503020204020204" pitchFamily="34" charset="-122"/>
              </a:rPr>
              <a:t>SDN</a:t>
            </a:r>
            <a:r>
              <a:rPr lang="zh-CN" altLang="en-US" sz="1200" b="1" dirty="0">
                <a:latin typeface="微软雅黑" panose="020B0503020204020204" pitchFamily="34" charset="-122"/>
                <a:ea typeface="微软雅黑" panose="020B0503020204020204" pitchFamily="34" charset="-122"/>
              </a:rPr>
              <a:t>清单；</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）每笔交易最高</a:t>
            </a:r>
            <a:r>
              <a:rPr lang="en-US" altLang="zh-CN" sz="1200" b="1" dirty="0">
                <a:latin typeface="微软雅黑" panose="020B0503020204020204" pitchFamily="34" charset="-122"/>
                <a:ea typeface="微软雅黑" panose="020B0503020204020204" pitchFamily="34" charset="-122"/>
              </a:rPr>
              <a:t>250,000</a:t>
            </a:r>
            <a:r>
              <a:rPr lang="zh-CN" altLang="en-US" sz="1200" b="1" dirty="0">
                <a:latin typeface="微软雅黑" panose="020B0503020204020204" pitchFamily="34" charset="-122"/>
                <a:ea typeface="微软雅黑" panose="020B0503020204020204" pitchFamily="34" charset="-122"/>
              </a:rPr>
              <a:t>美元或交易金额两倍的罚款（取二者中较高金额）。</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两项处罚可以并用</a:t>
            </a: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刑事处罚：要求主观故意</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）每笔交易最高</a:t>
            </a:r>
            <a:r>
              <a:rPr lang="en-US" altLang="zh-CN" sz="1200" b="1" dirty="0">
                <a:latin typeface="微软雅黑" panose="020B0503020204020204" pitchFamily="34" charset="-122"/>
                <a:ea typeface="微软雅黑" panose="020B0503020204020204" pitchFamily="34" charset="-122"/>
              </a:rPr>
              <a:t>1,000,000</a:t>
            </a:r>
            <a:r>
              <a:rPr lang="zh-CN" altLang="en-US" sz="1200" b="1" dirty="0">
                <a:latin typeface="微软雅黑" panose="020B0503020204020204" pitchFamily="34" charset="-122"/>
                <a:ea typeface="微软雅黑" panose="020B0503020204020204" pitchFamily="34" charset="-122"/>
              </a:rPr>
              <a:t>美元或交易金额五倍的罚款（取二者中较高金额）；</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）违反的自然人或违反实体的高管可能面临最高</a:t>
            </a:r>
            <a:r>
              <a:rPr lang="en-US" altLang="zh-CN" sz="1200" b="1" dirty="0">
                <a:latin typeface="微软雅黑" panose="020B0503020204020204" pitchFamily="34" charset="-122"/>
                <a:ea typeface="微软雅黑" panose="020B0503020204020204" pitchFamily="34" charset="-122"/>
              </a:rPr>
              <a:t>20</a:t>
            </a:r>
            <a:r>
              <a:rPr lang="zh-CN" altLang="en-US" sz="1200" b="1" dirty="0">
                <a:latin typeface="微软雅黑" panose="020B0503020204020204" pitchFamily="34" charset="-122"/>
                <a:ea typeface="微软雅黑" panose="020B0503020204020204" pitchFamily="34" charset="-122"/>
              </a:rPr>
              <a:t>年监禁。</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两项处罚可以并用。</a:t>
            </a:r>
            <a:endParaRPr lang="en-US" altLang="zh-CN" sz="12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从重情节</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、将核技术或导弹技术出口到扩散国家；</a:t>
            </a: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、在知晓的情况 下，出口用于制造大规模杀伤武器的物品；</a:t>
            </a: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、出口到恐怖组织；</a:t>
            </a: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4</a:t>
            </a:r>
            <a:r>
              <a:rPr lang="zh-CN" altLang="en-US" sz="1200" b="1" dirty="0">
                <a:latin typeface="微软雅黑" panose="020B0503020204020204" pitchFamily="34" charset="-122"/>
                <a:ea typeface="微软雅黑" panose="020B0503020204020204" pitchFamily="34" charset="-122"/>
              </a:rPr>
              <a:t>、向敌对的外国势力出口军事物品；</a:t>
            </a: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、多次违规；</a:t>
            </a: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6</a:t>
            </a:r>
            <a:r>
              <a:rPr lang="zh-CN" altLang="en-US" sz="1200" b="1" dirty="0">
                <a:latin typeface="微软雅黑" panose="020B0503020204020204" pitchFamily="34" charset="-122"/>
                <a:ea typeface="微软雅黑" panose="020B0503020204020204" pitchFamily="34" charset="-122"/>
              </a:rPr>
              <a:t>、高层管理人员参与 ；</a:t>
            </a: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7</a:t>
            </a:r>
            <a:r>
              <a:rPr lang="zh-CN" altLang="en-US" sz="1200" b="1" dirty="0">
                <a:latin typeface="微软雅黑" panose="020B0503020204020204" pitchFamily="34" charset="-122"/>
                <a:ea typeface="微软雅黑" panose="020B0503020204020204" pitchFamily="34" charset="-122"/>
              </a:rPr>
              <a:t>、犯罪行为获得巨额利润，与合法出口的产品和服务相比，这些利润是不成比例的。</a:t>
            </a:r>
            <a:endParaRPr lang="en-US" altLang="zh-CN" sz="20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6300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67C5C3FD-84D4-429C-BF8B-ECF9E6C04ADC}"/>
              </a:ext>
            </a:extLst>
          </p:cNvPr>
          <p:cNvSpPr/>
          <p:nvPr/>
        </p:nvSpPr>
        <p:spPr>
          <a:xfrm>
            <a:off x="3445611" y="1709818"/>
            <a:ext cx="7713720" cy="38508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3605134" y="1752682"/>
            <a:ext cx="794739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a:lnSpc>
                <a:spcPct val="100000"/>
              </a:lnSpc>
              <a:spcBef>
                <a:spcPct val="20000"/>
              </a:spcBef>
              <a:buClr>
                <a:srgbClr val="990000"/>
              </a:buClr>
              <a:buNone/>
            </a:pPr>
            <a:r>
              <a:rPr lang="zh-CN" altLang="en-US" sz="2400" b="1" dirty="0">
                <a:solidFill>
                  <a:srgbClr val="990000"/>
                </a:solidFill>
                <a:latin typeface="微软雅黑" panose="020B0503020204020204" pitchFamily="34" charset="-122"/>
                <a:ea typeface="微软雅黑" panose="020B0503020204020204" pitchFamily="34" charset="-122"/>
              </a:rPr>
              <a:t> 制裁合规建议：</a:t>
            </a:r>
            <a:endParaRPr lang="en-US" altLang="zh-CN" sz="2400" b="1" dirty="0">
              <a:solidFill>
                <a:srgbClr val="990000"/>
              </a:solidFill>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buClr>
                <a:srgbClr val="990000"/>
              </a:buClr>
              <a:buFont typeface="Wingdings" panose="05000000000000000000" pitchFamily="2" charset="2"/>
              <a:buChar char="u"/>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未出现受制裁的活动：</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ts val="600"/>
              </a:spcBef>
              <a:spcAft>
                <a:spcPts val="600"/>
              </a:spcAft>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加强合规建设：</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ts val="600"/>
              </a:spcBef>
              <a:spcAft>
                <a:spcPts val="600"/>
              </a:spcAft>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管理层承诺、风险评估、内部控制、测试和审计、培训</a:t>
            </a:r>
            <a:endParaRPr lang="en-US" altLang="zh-CN" sz="1200" b="1" dirty="0">
              <a:latin typeface="微软雅黑" panose="020B0503020204020204" pitchFamily="34" charset="-122"/>
              <a:ea typeface="微软雅黑" panose="020B0503020204020204" pitchFamily="34" charset="-122"/>
            </a:endParaRPr>
          </a:p>
          <a:p>
            <a:pPr>
              <a:lnSpc>
                <a:spcPct val="100000"/>
              </a:lnSpc>
              <a:spcBef>
                <a:spcPts val="600"/>
              </a:spcBef>
              <a:spcAft>
                <a:spcPts val="600"/>
              </a:spcAft>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 已出现受制裁的活动：</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ts val="600"/>
              </a:spcBef>
              <a:spcAft>
                <a:spcPts val="600"/>
              </a:spcAft>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自愿披露、全面合作、及时和适当补救</a:t>
            </a:r>
            <a:endParaRPr lang="en-US" altLang="zh-CN" sz="16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marL="0" indent="0" eaLnBrk="1" hangingPunct="1">
              <a:lnSpc>
                <a:spcPct val="100000"/>
              </a:lnSpc>
              <a:spcBef>
                <a:spcPct val="20000"/>
              </a:spcBef>
              <a:buClr>
                <a:srgbClr val="990000"/>
              </a:buClr>
              <a:buNone/>
            </a:pPr>
            <a:r>
              <a:rPr lang="zh-CN" altLang="en-US" sz="2000" b="1" dirty="0">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p:txBody>
      </p:sp>
      <p:pic>
        <p:nvPicPr>
          <p:cNvPr id="5" name="图片 23">
            <a:extLst>
              <a:ext uri="{FF2B5EF4-FFF2-40B4-BE49-F238E27FC236}">
                <a16:creationId xmlns:a16="http://schemas.microsoft.com/office/drawing/2014/main" id="{B371860F-1F76-4C13-AF41-1D94D54B8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a:extLst>
              <a:ext uri="{FF2B5EF4-FFF2-40B4-BE49-F238E27FC236}">
                <a16:creationId xmlns:a16="http://schemas.microsoft.com/office/drawing/2014/main" id="{8D54440B-9645-4103-AC5B-A1836CFCEF63}"/>
              </a:ext>
            </a:extLst>
          </p:cNvPr>
          <p:cNvGrpSpPr/>
          <p:nvPr/>
        </p:nvGrpSpPr>
        <p:grpSpPr>
          <a:xfrm>
            <a:off x="755650" y="2229760"/>
            <a:ext cx="2373314" cy="2371219"/>
            <a:chOff x="4957092" y="2122722"/>
            <a:chExt cx="2276612" cy="2274603"/>
          </a:xfrm>
        </p:grpSpPr>
        <p:pic>
          <p:nvPicPr>
            <p:cNvPr id="17" name="图片占位符 10">
              <a:extLst>
                <a:ext uri="{FF2B5EF4-FFF2-40B4-BE49-F238E27FC236}">
                  <a16:creationId xmlns:a16="http://schemas.microsoft.com/office/drawing/2014/main" id="{F0970762-AFFF-4BD3-A92F-EE50E792754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957092" y="2122722"/>
              <a:ext cx="2276612" cy="2274603"/>
            </a:xfrm>
            <a:prstGeom prst="ellipse">
              <a:avLst/>
            </a:prstGeom>
          </p:spPr>
        </p:pic>
        <p:grpSp>
          <p:nvGrpSpPr>
            <p:cNvPr id="18" name="Group 2054">
              <a:extLst>
                <a:ext uri="{FF2B5EF4-FFF2-40B4-BE49-F238E27FC236}">
                  <a16:creationId xmlns:a16="http://schemas.microsoft.com/office/drawing/2014/main" id="{66131A96-AF73-4108-B69A-7A208AABB653}"/>
                </a:ext>
              </a:extLst>
            </p:cNvPr>
            <p:cNvGrpSpPr/>
            <p:nvPr/>
          </p:nvGrpSpPr>
          <p:grpSpPr>
            <a:xfrm>
              <a:off x="5527837" y="2691859"/>
              <a:ext cx="1136326" cy="1136326"/>
              <a:chOff x="5646487" y="2492885"/>
              <a:chExt cx="898072" cy="898072"/>
            </a:xfrm>
          </p:grpSpPr>
          <p:sp>
            <p:nvSpPr>
              <p:cNvPr id="19" name="Oval 29">
                <a:extLst>
                  <a:ext uri="{FF2B5EF4-FFF2-40B4-BE49-F238E27FC236}">
                    <a16:creationId xmlns:a16="http://schemas.microsoft.com/office/drawing/2014/main" id="{8C26348C-5130-4C70-8DC9-A1AA87C72C50}"/>
                  </a:ext>
                </a:extLst>
              </p:cNvPr>
              <p:cNvSpPr/>
              <p:nvPr/>
            </p:nvSpPr>
            <p:spPr>
              <a:xfrm>
                <a:off x="5646487" y="2492885"/>
                <a:ext cx="898072" cy="898072"/>
              </a:xfrm>
              <a:prstGeom prst="ellipse">
                <a:avLst/>
              </a:prstGeom>
              <a:solidFill>
                <a:srgbClr val="C70000">
                  <a:alpha val="9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srgbClr val="990000"/>
                  </a:solidFill>
                  <a:effectLst/>
                  <a:uLnTx/>
                  <a:uFillTx/>
                  <a:cs typeface="+mn-ea"/>
                  <a:sym typeface="+mn-lt"/>
                </a:endParaRPr>
              </a:p>
            </p:txBody>
          </p:sp>
          <p:grpSp>
            <p:nvGrpSpPr>
              <p:cNvPr id="20" name="Group 48">
                <a:extLst>
                  <a:ext uri="{FF2B5EF4-FFF2-40B4-BE49-F238E27FC236}">
                    <a16:creationId xmlns:a16="http://schemas.microsoft.com/office/drawing/2014/main" id="{9D7CED99-7F4C-4C0B-AC74-501949421437}"/>
                  </a:ext>
                </a:extLst>
              </p:cNvPr>
              <p:cNvGrpSpPr/>
              <p:nvPr/>
            </p:nvGrpSpPr>
            <p:grpSpPr>
              <a:xfrm>
                <a:off x="5948185" y="2727145"/>
                <a:ext cx="294676" cy="429552"/>
                <a:chOff x="3582988" y="3510757"/>
                <a:chExt cx="319088" cy="465138"/>
              </a:xfrm>
              <a:solidFill>
                <a:sysClr val="window" lastClr="FFFFFF"/>
              </a:solidFill>
            </p:grpSpPr>
            <p:sp>
              <p:nvSpPr>
                <p:cNvPr id="21" name="AutoShape 113">
                  <a:extLst>
                    <a:ext uri="{FF2B5EF4-FFF2-40B4-BE49-F238E27FC236}">
                      <a16:creationId xmlns:a16="http://schemas.microsoft.com/office/drawing/2014/main" id="{57B0A143-39E2-4A75-931E-EF6ACCFEA20D}"/>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rgbClr val="990000"/>
                    </a:solidFill>
                    <a:effectLst>
                      <a:outerShdw blurRad="38100" dist="38100" dir="2700000" algn="tl">
                        <a:srgbClr val="000000"/>
                      </a:outerShdw>
                    </a:effectLst>
                    <a:uLnTx/>
                    <a:uFillTx/>
                    <a:cs typeface="+mn-ea"/>
                    <a:sym typeface="+mn-lt"/>
                  </a:endParaRPr>
                </a:p>
              </p:txBody>
            </p:sp>
            <p:sp>
              <p:nvSpPr>
                <p:cNvPr id="25" name="AutoShape 114">
                  <a:extLst>
                    <a:ext uri="{FF2B5EF4-FFF2-40B4-BE49-F238E27FC236}">
                      <a16:creationId xmlns:a16="http://schemas.microsoft.com/office/drawing/2014/main" id="{EE027330-31D0-4752-A9F6-5843D376D1EA}"/>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sp>
        <p:nvSpPr>
          <p:cNvPr id="2" name="Freeform 14">
            <a:extLst>
              <a:ext uri="{FF2B5EF4-FFF2-40B4-BE49-F238E27FC236}">
                <a16:creationId xmlns:a16="http://schemas.microsoft.com/office/drawing/2014/main" id="{5B1C9682-6BDA-425B-9060-92BB65442A12}"/>
              </a:ext>
            </a:extLst>
          </p:cNvPr>
          <p:cNvSpPr>
            <a:spLocks noEditPoints="1"/>
          </p:cNvSpPr>
          <p:nvPr/>
        </p:nvSpPr>
        <p:spPr bwMode="auto">
          <a:xfrm>
            <a:off x="10763001" y="5108278"/>
            <a:ext cx="395287" cy="495300"/>
          </a:xfrm>
          <a:custGeom>
            <a:avLst/>
            <a:gdLst>
              <a:gd name="T0" fmla="*/ 2147483646 w 484"/>
              <a:gd name="T1" fmla="*/ 2147483646 h 606"/>
              <a:gd name="T2" fmla="*/ 2147483646 w 484"/>
              <a:gd name="T3" fmla="*/ 2147483646 h 606"/>
              <a:gd name="T4" fmla="*/ 2147483646 w 484"/>
              <a:gd name="T5" fmla="*/ 2147483646 h 606"/>
              <a:gd name="T6" fmla="*/ 2147483646 w 484"/>
              <a:gd name="T7" fmla="*/ 2147483646 h 606"/>
              <a:gd name="T8" fmla="*/ 2147483646 w 484"/>
              <a:gd name="T9" fmla="*/ 2147483646 h 606"/>
              <a:gd name="T10" fmla="*/ 2147483646 w 484"/>
              <a:gd name="T11" fmla="*/ 2147483646 h 606"/>
              <a:gd name="T12" fmla="*/ 2147483646 w 484"/>
              <a:gd name="T13" fmla="*/ 2147483646 h 606"/>
              <a:gd name="T14" fmla="*/ 2147483646 w 484"/>
              <a:gd name="T15" fmla="*/ 2147483646 h 606"/>
              <a:gd name="T16" fmla="*/ 2147483646 w 484"/>
              <a:gd name="T17" fmla="*/ 2147483646 h 606"/>
              <a:gd name="T18" fmla="*/ 2147483646 w 484"/>
              <a:gd name="T19" fmla="*/ 2147483646 h 606"/>
              <a:gd name="T20" fmla="*/ 2147483646 w 484"/>
              <a:gd name="T21" fmla="*/ 2147483646 h 606"/>
              <a:gd name="T22" fmla="*/ 2147483646 w 484"/>
              <a:gd name="T23" fmla="*/ 2147483646 h 606"/>
              <a:gd name="T24" fmla="*/ 2147483646 w 484"/>
              <a:gd name="T25" fmla="*/ 2147483646 h 606"/>
              <a:gd name="T26" fmla="*/ 2147483646 w 484"/>
              <a:gd name="T27" fmla="*/ 2147483646 h 606"/>
              <a:gd name="T28" fmla="*/ 2147483646 w 484"/>
              <a:gd name="T29" fmla="*/ 2147483646 h 606"/>
              <a:gd name="T30" fmla="*/ 2147483646 w 484"/>
              <a:gd name="T31" fmla="*/ 2147483646 h 606"/>
              <a:gd name="T32" fmla="*/ 2147483646 w 484"/>
              <a:gd name="T33" fmla="*/ 2147483646 h 606"/>
              <a:gd name="T34" fmla="*/ 2147483646 w 484"/>
              <a:gd name="T35" fmla="*/ 2147483646 h 606"/>
              <a:gd name="T36" fmla="*/ 2147483646 w 484"/>
              <a:gd name="T37" fmla="*/ 2147483646 h 606"/>
              <a:gd name="T38" fmla="*/ 2147483646 w 484"/>
              <a:gd name="T39" fmla="*/ 2147483646 h 606"/>
              <a:gd name="T40" fmla="*/ 2147483646 w 484"/>
              <a:gd name="T41" fmla="*/ 2147483646 h 606"/>
              <a:gd name="T42" fmla="*/ 2147483646 w 484"/>
              <a:gd name="T43" fmla="*/ 2147483646 h 606"/>
              <a:gd name="T44" fmla="*/ 2147483646 w 484"/>
              <a:gd name="T45" fmla="*/ 2147483646 h 606"/>
              <a:gd name="T46" fmla="*/ 2147483646 w 484"/>
              <a:gd name="T47" fmla="*/ 2147483646 h 606"/>
              <a:gd name="T48" fmla="*/ 2147483646 w 484"/>
              <a:gd name="T49" fmla="*/ 2147483646 h 606"/>
              <a:gd name="T50" fmla="*/ 2147483646 w 484"/>
              <a:gd name="T51" fmla="*/ 2147483646 h 606"/>
              <a:gd name="T52" fmla="*/ 2147483646 w 484"/>
              <a:gd name="T53" fmla="*/ 2147483646 h 606"/>
              <a:gd name="T54" fmla="*/ 2147483646 w 484"/>
              <a:gd name="T55" fmla="*/ 2147483646 h 606"/>
              <a:gd name="T56" fmla="*/ 2147483646 w 484"/>
              <a:gd name="T57" fmla="*/ 2147483646 h 606"/>
              <a:gd name="T58" fmla="*/ 2147483646 w 484"/>
              <a:gd name="T59" fmla="*/ 2147483646 h 606"/>
              <a:gd name="T60" fmla="*/ 2147483646 w 484"/>
              <a:gd name="T61" fmla="*/ 2147483646 h 606"/>
              <a:gd name="T62" fmla="*/ 2147483646 w 484"/>
              <a:gd name="T63" fmla="*/ 2147483646 h 606"/>
              <a:gd name="T64" fmla="*/ 2147483646 w 484"/>
              <a:gd name="T65" fmla="*/ 2147483646 h 606"/>
              <a:gd name="T66" fmla="*/ 2147483646 w 484"/>
              <a:gd name="T67" fmla="*/ 2147483646 h 606"/>
              <a:gd name="T68" fmla="*/ 2147483646 w 484"/>
              <a:gd name="T69" fmla="*/ 2147483646 h 606"/>
              <a:gd name="T70" fmla="*/ 2147483646 w 484"/>
              <a:gd name="T71" fmla="*/ 2147483646 h 606"/>
              <a:gd name="T72" fmla="*/ 2147483646 w 484"/>
              <a:gd name="T73" fmla="*/ 2147483646 h 606"/>
              <a:gd name="T74" fmla="*/ 2147483646 w 484"/>
              <a:gd name="T75" fmla="*/ 0 h 606"/>
              <a:gd name="T76" fmla="*/ 2147483646 w 484"/>
              <a:gd name="T77" fmla="*/ 2147483646 h 606"/>
              <a:gd name="T78" fmla="*/ 0 w 484"/>
              <a:gd name="T79" fmla="*/ 2147483646 h 606"/>
              <a:gd name="T80" fmla="*/ 0 w 484"/>
              <a:gd name="T81" fmla="*/ 2147483646 h 606"/>
              <a:gd name="T82" fmla="*/ 2147483646 w 484"/>
              <a:gd name="T83" fmla="*/ 2147483646 h 606"/>
              <a:gd name="T84" fmla="*/ 2147483646 w 484"/>
              <a:gd name="T85" fmla="*/ 2147483646 h 606"/>
              <a:gd name="T86" fmla="*/ 2147483646 w 484"/>
              <a:gd name="T87" fmla="*/ 2147483646 h 606"/>
              <a:gd name="T88" fmla="*/ 2147483646 w 484"/>
              <a:gd name="T89" fmla="*/ 2147483646 h 606"/>
              <a:gd name="T90" fmla="*/ 2147483646 w 484"/>
              <a:gd name="T91" fmla="*/ 2147483646 h 606"/>
              <a:gd name="T92" fmla="*/ 2147483646 w 484"/>
              <a:gd name="T93" fmla="*/ 2147483646 h 606"/>
              <a:gd name="T94" fmla="*/ 2147483646 w 484"/>
              <a:gd name="T95" fmla="*/ 2147483646 h 606"/>
              <a:gd name="T96" fmla="*/ 2147483646 w 484"/>
              <a:gd name="T97" fmla="*/ 2147483646 h 606"/>
              <a:gd name="T98" fmla="*/ 2147483646 w 484"/>
              <a:gd name="T99" fmla="*/ 2147483646 h 606"/>
              <a:gd name="T100" fmla="*/ 2147483646 w 484"/>
              <a:gd name="T101" fmla="*/ 2147483646 h 606"/>
              <a:gd name="T102" fmla="*/ 2147483646 w 484"/>
              <a:gd name="T103" fmla="*/ 2147483646 h 606"/>
              <a:gd name="T104" fmla="*/ 2147483646 w 484"/>
              <a:gd name="T105" fmla="*/ 2147483646 h 606"/>
              <a:gd name="T106" fmla="*/ 2147483646 w 484"/>
              <a:gd name="T107" fmla="*/ 2147483646 h 606"/>
              <a:gd name="T108" fmla="*/ 2147483646 w 484"/>
              <a:gd name="T109" fmla="*/ 2147483646 h 606"/>
              <a:gd name="T110" fmla="*/ 2147483646 w 484"/>
              <a:gd name="T111" fmla="*/ 2147483646 h 606"/>
              <a:gd name="T112" fmla="*/ 2147483646 w 484"/>
              <a:gd name="T113" fmla="*/ 2147483646 h 606"/>
              <a:gd name="T114" fmla="*/ 2147483646 w 484"/>
              <a:gd name="T115" fmla="*/ 2147483646 h 606"/>
              <a:gd name="T116" fmla="*/ 2147483646 w 484"/>
              <a:gd name="T117" fmla="*/ 2147483646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26" name="Title 1">
            <a:extLst>
              <a:ext uri="{FF2B5EF4-FFF2-40B4-BE49-F238E27FC236}">
                <a16:creationId xmlns:a16="http://schemas.microsoft.com/office/drawing/2014/main" id="{400003CF-B44B-4523-9C26-155CF792D580}"/>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经济制裁</a:t>
            </a:r>
          </a:p>
        </p:txBody>
      </p:sp>
      <p:sp>
        <p:nvSpPr>
          <p:cNvPr id="27" name="矩形 46">
            <a:extLst>
              <a:ext uri="{FF2B5EF4-FFF2-40B4-BE49-F238E27FC236}">
                <a16:creationId xmlns:a16="http://schemas.microsoft.com/office/drawing/2014/main" id="{FDD8B755-ECA3-402A-8C9E-360F3F20988A}"/>
              </a:ext>
            </a:extLst>
          </p:cNvPr>
          <p:cNvSpPr>
            <a:spLocks noChangeArrowheads="1"/>
          </p:cNvSpPr>
          <p:nvPr/>
        </p:nvSpPr>
        <p:spPr bwMode="auto">
          <a:xfrm>
            <a:off x="550863" y="742950"/>
            <a:ext cx="201529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ECONOMIC SANCTIONS</a:t>
            </a:r>
          </a:p>
        </p:txBody>
      </p:sp>
    </p:spTree>
    <p:extLst>
      <p:ext uri="{BB962C8B-B14F-4D97-AF65-F5344CB8AC3E}">
        <p14:creationId xmlns:p14="http://schemas.microsoft.com/office/powerpoint/2010/main" val="123820352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04</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23</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微软雅黑"/>
                <a:ea typeface="微软雅黑"/>
                <a:cs typeface="微软雅黑 Light"/>
              </a:rPr>
              <a:t>中国反制</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COUNTER MEASURES</a:t>
            </a:r>
          </a:p>
        </p:txBody>
      </p:sp>
    </p:spTree>
    <p:extLst>
      <p:ext uri="{BB962C8B-B14F-4D97-AF65-F5344CB8AC3E}">
        <p14:creationId xmlns:p14="http://schemas.microsoft.com/office/powerpoint/2010/main" val="3303450419"/>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835899" y="1026641"/>
            <a:ext cx="8933134"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eaLnBrk="1" hangingPunct="1">
              <a:lnSpc>
                <a:spcPct val="100000"/>
              </a:lnSpc>
              <a:spcBef>
                <a:spcPct val="20000"/>
              </a:spcBef>
              <a:buClr>
                <a:srgbClr val="990000"/>
              </a:buClr>
              <a:buNone/>
            </a:pPr>
            <a:r>
              <a:rPr lang="en-US" altLang="zh-CN" sz="2000" b="1" dirty="0">
                <a:latin typeface="微软雅黑" panose="020B0503020204020204" pitchFamily="34" charset="-122"/>
                <a:ea typeface="微软雅黑" panose="020B0503020204020204" pitchFamily="34" charset="-122"/>
              </a:rPr>
              <a:t>2021</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日 商务部 出台</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阻断外国法律与措施不当域外适用办法</a:t>
            </a:r>
            <a:r>
              <a:rPr lang="en-US" altLang="zh-CN" sz="2000" b="1" dirty="0">
                <a:latin typeface="微软雅黑" panose="020B0503020204020204" pitchFamily="34" charset="-122"/>
                <a:ea typeface="微软雅黑" panose="020B0503020204020204" pitchFamily="34" charset="-122"/>
              </a:rPr>
              <a:t>》</a:t>
            </a:r>
          </a:p>
          <a:p>
            <a:pPr marL="0" indent="0" eaLnBrk="1" hangingPunct="1">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适用范围：违反国际法和国际关系基本准则，不当禁止或限制中国企业与第三国企业正常经贸活动的外国法律与措施的域外适用情形。从官方的解读看，这种情形通常指向“次级制裁”。</a:t>
            </a: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报告义务：中国主体在“遇到”外国法律与措施禁止或者限制其与第三国（地区）及其公民、法人或者其他组织正常的经贸及相关活动情形的</a:t>
            </a:r>
            <a:r>
              <a:rPr lang="en-US" altLang="zh-CN" sz="1600" b="1" dirty="0">
                <a:latin typeface="微软雅黑" panose="020B0503020204020204" pitchFamily="34" charset="-122"/>
                <a:ea typeface="微软雅黑" panose="020B0503020204020204" pitchFamily="34" charset="-122"/>
              </a:rPr>
              <a:t>30</a:t>
            </a:r>
            <a:r>
              <a:rPr lang="zh-CN" altLang="en-US" sz="1600" b="1" dirty="0">
                <a:latin typeface="微软雅黑" panose="020B0503020204020204" pitchFamily="34" charset="-122"/>
                <a:ea typeface="微软雅黑" panose="020B0503020204020204" pitchFamily="34" charset="-122"/>
              </a:rPr>
              <a:t>天内要向国务院商务主管部门如实报告，是强制义务。未如实报告可能会受到中国商务部的处罚，包括警告、责令限期改正及罚款。</a:t>
            </a: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主管机关：由国务院商务主管部门牵头，具体事宜由国务院商务主管部门、发展改革部门会同其他有关部门负责组成的“工作机制”。</a:t>
            </a:r>
          </a:p>
          <a:p>
            <a:pPr eaLnBrk="1" hangingPunct="1">
              <a:lnSpc>
                <a:spcPct val="100000"/>
              </a:lnSpc>
              <a:spcBef>
                <a:spcPct val="20000"/>
              </a:spcBef>
              <a:buClr>
                <a:srgbClr val="990000"/>
              </a:buClr>
              <a:buFont typeface="Wingdings" panose="05000000000000000000" pitchFamily="2" charset="2"/>
              <a:buChar char="u"/>
            </a:pPr>
            <a:endParaRPr lang="zh-CN" altLang="en-US" sz="16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商务部可以发布禁令，要求“不得承认、不得执行、不得遵守有关外国法律与措施” 。违反禁令将受到中国商务部的处罚。另外，中国主体可以在中国法院寻求司法救济，要求违反禁令的相关当事人赔偿损失。中国主体可以向商务部应当提交书面申请豁免。豁免应该可以作为司法程序的抗辩理由。</a:t>
            </a:r>
            <a:endParaRPr lang="en-US" altLang="zh-CN" sz="1600" b="1" dirty="0">
              <a:latin typeface="微软雅黑" panose="020B0503020204020204" pitchFamily="34" charset="-122"/>
              <a:ea typeface="微软雅黑" panose="020B0503020204020204" pitchFamily="34" charset="-122"/>
            </a:endParaRPr>
          </a:p>
        </p:txBody>
      </p:sp>
      <p:pic>
        <p:nvPicPr>
          <p:cNvPr id="5" name="图片 23">
            <a:extLst>
              <a:ext uri="{FF2B5EF4-FFF2-40B4-BE49-F238E27FC236}">
                <a16:creationId xmlns:a16="http://schemas.microsoft.com/office/drawing/2014/main" id="{B371860F-1F76-4C13-AF41-1D94D54B8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400003CF-B44B-4523-9C26-155CF792D580}"/>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中国反制</a:t>
            </a:r>
          </a:p>
        </p:txBody>
      </p:sp>
      <p:sp>
        <p:nvSpPr>
          <p:cNvPr id="27" name="矩形 46">
            <a:extLst>
              <a:ext uri="{FF2B5EF4-FFF2-40B4-BE49-F238E27FC236}">
                <a16:creationId xmlns:a16="http://schemas.microsoft.com/office/drawing/2014/main" id="{FDD8B755-ECA3-402A-8C9E-360F3F20988A}"/>
              </a:ext>
            </a:extLst>
          </p:cNvPr>
          <p:cNvSpPr>
            <a:spLocks noChangeArrowheads="1"/>
          </p:cNvSpPr>
          <p:nvPr/>
        </p:nvSpPr>
        <p:spPr bwMode="auto">
          <a:xfrm>
            <a:off x="550863" y="742950"/>
            <a:ext cx="195277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COUNTER MAEASURES</a:t>
            </a:r>
          </a:p>
        </p:txBody>
      </p:sp>
    </p:spTree>
    <p:extLst>
      <p:ext uri="{BB962C8B-B14F-4D97-AF65-F5344CB8AC3E}">
        <p14:creationId xmlns:p14="http://schemas.microsoft.com/office/powerpoint/2010/main" val="360597296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p:cNvSpPr txBox="1"/>
          <p:nvPr/>
        </p:nvSpPr>
        <p:spPr>
          <a:xfrm>
            <a:off x="1072297" y="4497374"/>
            <a:ext cx="1529265" cy="204223"/>
          </a:xfrm>
          <a:prstGeom prst="rect">
            <a:avLst/>
          </a:prstGeom>
          <a:noFill/>
        </p:spPr>
        <p:txBody>
          <a:bodyPr wrap="none" lIns="0" tIns="0" rIns="0" bIns="0" rtlCol="0">
            <a:spAutoFit/>
          </a:bodyPr>
          <a:lstStyle/>
          <a:p>
            <a:r>
              <a:rPr lang="zh-CN" altLang="en-US" sz="1327"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nvGrpSpPr>
          <p:cNvPr id="22" name="组合 21">
            <a:extLst>
              <a:ext uri="{FF2B5EF4-FFF2-40B4-BE49-F238E27FC236}">
                <a16:creationId xmlns:a16="http://schemas.microsoft.com/office/drawing/2014/main" id="{26C82519-2B05-454A-A3C9-C468AD91685E}"/>
              </a:ext>
            </a:extLst>
          </p:cNvPr>
          <p:cNvGrpSpPr/>
          <p:nvPr/>
        </p:nvGrpSpPr>
        <p:grpSpPr>
          <a:xfrm>
            <a:off x="0" y="234902"/>
            <a:ext cx="354563" cy="677408"/>
            <a:chOff x="0" y="-78772"/>
            <a:chExt cx="602082" cy="1150304"/>
          </a:xfrm>
          <a:solidFill>
            <a:srgbClr val="990000"/>
          </a:solidFill>
        </p:grpSpPr>
        <p:sp>
          <p:nvSpPr>
            <p:cNvPr id="23" name="任意多边形 35">
              <a:extLst>
                <a:ext uri="{FF2B5EF4-FFF2-40B4-BE49-F238E27FC236}">
                  <a16:creationId xmlns:a16="http://schemas.microsoft.com/office/drawing/2014/main" id="{6F82F4EE-E67B-4E33-8D07-082E298D21B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31">
              <a:extLst>
                <a:ext uri="{FF2B5EF4-FFF2-40B4-BE49-F238E27FC236}">
                  <a16:creationId xmlns:a16="http://schemas.microsoft.com/office/drawing/2014/main" id="{2201AA5D-AF42-46F7-85E4-DED4DA8D7638}"/>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3" name="矩形 1">
            <a:extLst>
              <a:ext uri="{FF2B5EF4-FFF2-40B4-BE49-F238E27FC236}">
                <a16:creationId xmlns:a16="http://schemas.microsoft.com/office/drawing/2014/main" id="{A6966E73-B250-45DA-8E29-1A4F7D4DA6AB}"/>
              </a:ext>
            </a:extLst>
          </p:cNvPr>
          <p:cNvSpPr>
            <a:spLocks noChangeArrowheads="1"/>
          </p:cNvSpPr>
          <p:nvPr/>
        </p:nvSpPr>
        <p:spPr bwMode="auto">
          <a:xfrm>
            <a:off x="835899" y="1026641"/>
            <a:ext cx="8933134" cy="571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marL="0" indent="0" eaLnBrk="1" hangingPunct="1">
              <a:lnSpc>
                <a:spcPct val="100000"/>
              </a:lnSpc>
              <a:spcBef>
                <a:spcPct val="20000"/>
              </a:spcBef>
              <a:buClr>
                <a:srgbClr val="990000"/>
              </a:buClr>
              <a:buNone/>
            </a:pPr>
            <a:r>
              <a:rPr lang="en-US" altLang="zh-CN" sz="2000" b="1" dirty="0">
                <a:latin typeface="微软雅黑" panose="020B0503020204020204" pitchFamily="34" charset="-122"/>
                <a:ea typeface="微软雅黑" panose="020B0503020204020204" pitchFamily="34" charset="-122"/>
              </a:rPr>
              <a:t>2021</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日，人大常委会 通过 </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中华人民共和国反外国制裁法</a:t>
            </a:r>
            <a:r>
              <a:rPr lang="en-US" altLang="zh-CN" sz="2000" b="1" dirty="0">
                <a:latin typeface="微软雅黑" panose="020B0503020204020204" pitchFamily="34" charset="-122"/>
                <a:ea typeface="微软雅黑" panose="020B0503020204020204" pitchFamily="34" charset="-122"/>
              </a:rPr>
              <a:t>》</a:t>
            </a:r>
          </a:p>
          <a:p>
            <a:pPr eaLnBrk="1" hangingPunct="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适用范围：外国国家违反国际法和国际关系基本准则，以各种借口或者依据其本国法律对我国进行遏制、打压，对我国公民、组织采取歧视性限制措施，干涉我国内政的，我国有权采取相应反制措施。</a:t>
            </a: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适用对象：直接或者间接参与制定、决定、实施上述歧视性限制措施的个人、组织；列入反制清单个人的配偶和直系亲属；列入反制清单组织的高级管理人员或者实际控制人；由列入反制清单个人担任高级管理人员的组织；由列入反制清单个人和组织实际控制或者参与设立、运营的组织。</a:t>
            </a: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反制措施：一是不予签发签证、不准入境、注销签证或者驱逐出境；二是查封、扣押、冻结在我国境内的动产、不动产和其他各类财产；三是禁止或者限制我国境内的组织、个人与其进行有关交易、合作等活动。同时，还作了一个兜底性规定，即“其他必要措施”。</a:t>
            </a:r>
          </a:p>
          <a:p>
            <a:pPr eaLnBrk="1" hangingPunct="1">
              <a:lnSpc>
                <a:spcPct val="100000"/>
              </a:lnSpc>
              <a:spcBef>
                <a:spcPct val="20000"/>
              </a:spcBef>
              <a:buClr>
                <a:srgbClr val="990000"/>
              </a:buClr>
              <a:buFont typeface="Wingdings" panose="05000000000000000000" pitchFamily="2" charset="2"/>
              <a:buChar char="u"/>
            </a:pPr>
            <a:endParaRPr lang="zh-CN" altLang="en-US" sz="16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法定责任：我国境内的组织和个人应当执行国务院有关部门采取的反制措施。有关组织和个人违反规定的，国务院有关部门依法予以处理，限制或者禁止其从事相关活动；任何组织和个人均不得执行或者协助执行外国国家对我国公民、组织采取的歧视性限制措施。有关组织和个人违反规定，侵害我国公民、组织合法权益的，我国公民、组织可以依法向人民法院提起诉讼，要求其停止侵害、赔偿损失；任何组织和个人不执行、不配合实施反制措施的，依法追究法律责任。</a:t>
            </a:r>
            <a:endParaRPr lang="en-US" altLang="zh-CN" sz="1600" b="1" dirty="0">
              <a:latin typeface="微软雅黑" panose="020B0503020204020204" pitchFamily="34" charset="-122"/>
              <a:ea typeface="微软雅黑" panose="020B0503020204020204" pitchFamily="34" charset="-122"/>
            </a:endParaRPr>
          </a:p>
        </p:txBody>
      </p:sp>
      <p:pic>
        <p:nvPicPr>
          <p:cNvPr id="5" name="图片 23">
            <a:extLst>
              <a:ext uri="{FF2B5EF4-FFF2-40B4-BE49-F238E27FC236}">
                <a16:creationId xmlns:a16="http://schemas.microsoft.com/office/drawing/2014/main" id="{B371860F-1F76-4C13-AF41-1D94D54B8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400003CF-B44B-4523-9C26-155CF792D580}"/>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中国反制</a:t>
            </a:r>
          </a:p>
        </p:txBody>
      </p:sp>
      <p:sp>
        <p:nvSpPr>
          <p:cNvPr id="27" name="矩形 46">
            <a:extLst>
              <a:ext uri="{FF2B5EF4-FFF2-40B4-BE49-F238E27FC236}">
                <a16:creationId xmlns:a16="http://schemas.microsoft.com/office/drawing/2014/main" id="{FDD8B755-ECA3-402A-8C9E-360F3F20988A}"/>
              </a:ext>
            </a:extLst>
          </p:cNvPr>
          <p:cNvSpPr>
            <a:spLocks noChangeArrowheads="1"/>
          </p:cNvSpPr>
          <p:nvPr/>
        </p:nvSpPr>
        <p:spPr bwMode="auto">
          <a:xfrm>
            <a:off x="550863" y="742950"/>
            <a:ext cx="195277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COUNTER MAEASURES</a:t>
            </a:r>
          </a:p>
        </p:txBody>
      </p:sp>
    </p:spTree>
    <p:extLst>
      <p:ext uri="{BB962C8B-B14F-4D97-AF65-F5344CB8AC3E}">
        <p14:creationId xmlns:p14="http://schemas.microsoft.com/office/powerpoint/2010/main" val="358142017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淘宝网chenying0907出品 9">
            <a:extLst>
              <a:ext uri="{FF2B5EF4-FFF2-40B4-BE49-F238E27FC236}">
                <a16:creationId xmlns:a16="http://schemas.microsoft.com/office/drawing/2014/main" id="{5E09361A-AA7B-4387-8654-B398CE7F92A2}"/>
              </a:ext>
            </a:extLst>
          </p:cNvPr>
          <p:cNvSpPr txBox="1"/>
          <p:nvPr/>
        </p:nvSpPr>
        <p:spPr>
          <a:xfrm>
            <a:off x="2585480" y="2594511"/>
            <a:ext cx="6444778" cy="1323439"/>
          </a:xfrm>
          <a:prstGeom prst="rect">
            <a:avLst/>
          </a:prstGeom>
          <a:noFill/>
        </p:spPr>
        <p:txBody>
          <a:bodyPr wrap="none">
            <a:spAutoFit/>
          </a:bodyPr>
          <a:lstStyle/>
          <a:p>
            <a:pPr eaLnBrk="1" fontAlgn="auto" hangingPunct="1">
              <a:spcBef>
                <a:spcPts val="0"/>
              </a:spcBef>
              <a:spcAft>
                <a:spcPts val="0"/>
              </a:spcAft>
              <a:defRPr/>
            </a:pPr>
            <a:r>
              <a:rPr lang="en-US" altLang="zh-CN" sz="8000" b="1" dirty="0">
                <a:solidFill>
                  <a:srgbClr val="990000"/>
                </a:solidFill>
                <a:latin typeface="Times New Roman" panose="02020603050405020304" pitchFamily="18" charset="0"/>
                <a:ea typeface="+mj-ea"/>
                <a:cs typeface="Times New Roman" panose="02020603050405020304" pitchFamily="18" charset="0"/>
              </a:rPr>
              <a:t>THANK YOU</a:t>
            </a:r>
            <a:endParaRPr lang="zh-CN" altLang="en-US" sz="8000" b="1" dirty="0">
              <a:solidFill>
                <a:srgbClr val="990000"/>
              </a:solidFill>
              <a:latin typeface="Times New Roman" panose="02020603050405020304" pitchFamily="18" charset="0"/>
              <a:ea typeface="+mj-ea"/>
              <a:cs typeface="Times New Roman" panose="02020603050405020304" pitchFamily="18" charset="0"/>
            </a:endParaRPr>
          </a:p>
        </p:txBody>
      </p:sp>
      <p:pic>
        <p:nvPicPr>
          <p:cNvPr id="60419" name="图片 11">
            <a:extLst>
              <a:ext uri="{FF2B5EF4-FFF2-40B4-BE49-F238E27FC236}">
                <a16:creationId xmlns:a16="http://schemas.microsoft.com/office/drawing/2014/main" id="{C9B02856-F216-4004-9CC6-59A6EDA6C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227012"/>
            <a:ext cx="28813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图片 12">
            <a:extLst>
              <a:ext uri="{FF2B5EF4-FFF2-40B4-BE49-F238E27FC236}">
                <a16:creationId xmlns:a16="http://schemas.microsoft.com/office/drawing/2014/main" id="{B2F3461B-6871-4A20-BA4F-9A5F475FA4CC}"/>
              </a:ext>
            </a:extLst>
          </p:cNvPr>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0" y="3919538"/>
            <a:ext cx="12192000" cy="2938462"/>
          </a:xfrm>
          <a:prstGeom prst="rect">
            <a:avLst/>
          </a:prstGeom>
          <a:solidFill>
            <a:srgbClr val="990000"/>
          </a:solidFill>
          <a:ln>
            <a:noFill/>
          </a:ln>
        </p:spPr>
      </p:pic>
      <p:sp>
        <p:nvSpPr>
          <p:cNvPr id="15" name="淘宝网chenying0907出品 30">
            <a:extLst>
              <a:ext uri="{FF2B5EF4-FFF2-40B4-BE49-F238E27FC236}">
                <a16:creationId xmlns:a16="http://schemas.microsoft.com/office/drawing/2014/main" id="{83C2ACC7-B089-466B-B02F-A20CDED46B10}"/>
              </a:ext>
            </a:extLst>
          </p:cNvPr>
          <p:cNvSpPr/>
          <p:nvPr/>
        </p:nvSpPr>
        <p:spPr>
          <a:xfrm>
            <a:off x="0" y="3916363"/>
            <a:ext cx="12192000" cy="2941637"/>
          </a:xfrm>
          <a:prstGeom prst="rect">
            <a:avLst/>
          </a:prstGeom>
          <a:solidFill>
            <a:srgbClr val="99000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01</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3</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微软雅黑"/>
                <a:ea typeface="微软雅黑"/>
                <a:cs typeface="微软雅黑 Light"/>
              </a:rPr>
              <a:t>长臂管辖</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 LONG ARM JURIDICTION</a:t>
            </a:r>
          </a:p>
        </p:txBody>
      </p:sp>
    </p:spTree>
    <p:extLst>
      <p:ext uri="{BB962C8B-B14F-4D97-AF65-F5344CB8AC3E}">
        <p14:creationId xmlns:p14="http://schemas.microsoft.com/office/powerpoint/2010/main" val="820172735"/>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998537" y="2063992"/>
            <a:ext cx="8308242" cy="3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何谓管辖</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管辖通常是一国对本国领域范围内发生的行为，或是对本国公民的行为进行管理、规制。典型的如刑法的属地管辖权（中国领域内的犯罪行为，无论是否中国公民）和属人管辖权（中国公民的犯罪行为，无论是在中国领域内外）。</a:t>
            </a:r>
            <a:endParaRPr lang="en-US" altLang="zh-CN" sz="16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长臂管辖</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一般认为长臂管辖出自美国各州之间的司法管辖权协调实践，即当存在“最低限度联系”时，就认为当地法院对被告享有管辖权，这是为了解决美国法院在民事诉讼中确定法院对案件是否拥有管辖权的一项规则。</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然而该规则借着</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海外反腐败法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FCPA</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爱国者法案</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等美国法律，从美国国内民事诉讼领域逐步扩张至跨国行政执法乃至刑事追责，美国的出口管制和经济制裁也表现出典型的长臂管辖的特点。</a:t>
            </a:r>
            <a:endParaRPr lang="en-US" altLang="zh-CN" sz="16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长臂管辖</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6" name="Freeform 17">
            <a:extLst>
              <a:ext uri="{FF2B5EF4-FFF2-40B4-BE49-F238E27FC236}">
                <a16:creationId xmlns:a16="http://schemas.microsoft.com/office/drawing/2014/main" id="{8B624799-8F2C-4099-AB80-F580D28F505E}"/>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2117439"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LONG ARM JURISDICTION</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id="{37CE40BA-91EC-7587-0808-87C0EC0E1E61}"/>
              </a:ext>
            </a:extLst>
          </p:cNvPr>
          <p:cNvSpPr txBox="1"/>
          <p:nvPr/>
        </p:nvSpPr>
        <p:spPr>
          <a:xfrm>
            <a:off x="1484454" y="1254125"/>
            <a:ext cx="6094070" cy="461665"/>
          </a:xfrm>
          <a:prstGeom prst="rect">
            <a:avLst/>
          </a:prstGeom>
          <a:noFill/>
        </p:spPr>
        <p:txBody>
          <a:bodyPr wrap="square">
            <a:spAutoFit/>
          </a:bodyPr>
          <a:lstStyle/>
          <a:p>
            <a:pPr eaLnBrk="1" hangingPunct="1">
              <a:lnSpc>
                <a:spcPct val="100000"/>
              </a:lnSpc>
              <a:spcBef>
                <a:spcPct val="20000"/>
              </a:spcBef>
              <a:buClr>
                <a:srgbClr val="990000"/>
              </a:buClr>
            </a:pPr>
            <a:r>
              <a:rPr lang="zh-CN" altLang="en-US" sz="2400" b="1" dirty="0">
                <a:latin typeface="微软雅黑" panose="020B0503020204020204" pitchFamily="34" charset="-122"/>
                <a:ea typeface="微软雅黑" panose="020B0503020204020204" pitchFamily="34" charset="-122"/>
              </a:rPr>
              <a:t>一般的管辖权和美国的长臂管辖权</a:t>
            </a:r>
            <a:endParaRPr lang="en-US" altLang="zh-CN" sz="2400" b="1"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3424A92F-2B5F-F150-B76E-C9E44D7FC0E1}"/>
              </a:ext>
            </a:extLst>
          </p:cNvPr>
          <p:cNvPicPr>
            <a:picLocks noChangeAspect="1"/>
          </p:cNvPicPr>
          <p:nvPr/>
        </p:nvPicPr>
        <p:blipFill>
          <a:blip r:embed="rId3"/>
          <a:stretch>
            <a:fillRect/>
          </a:stretch>
        </p:blipFill>
        <p:spPr>
          <a:xfrm>
            <a:off x="9431347" y="1488655"/>
            <a:ext cx="2327256" cy="814540"/>
          </a:xfrm>
          <a:prstGeom prst="rect">
            <a:avLst/>
          </a:prstGeom>
        </p:spPr>
      </p:pic>
      <p:pic>
        <p:nvPicPr>
          <p:cNvPr id="1026" name="Picture 2">
            <a:extLst>
              <a:ext uri="{FF2B5EF4-FFF2-40B4-BE49-F238E27FC236}">
                <a16:creationId xmlns:a16="http://schemas.microsoft.com/office/drawing/2014/main" id="{35469211-A54B-1CBF-0BDD-C251DB07A8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510" y="4108586"/>
            <a:ext cx="1064629" cy="1064629"/>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7B326EF8-B5A6-6D0A-C2B8-49F2BF041916}"/>
              </a:ext>
            </a:extLst>
          </p:cNvPr>
          <p:cNvPicPr>
            <a:picLocks noChangeAspect="1"/>
          </p:cNvPicPr>
          <p:nvPr/>
        </p:nvPicPr>
        <p:blipFill>
          <a:blip r:embed="rId5"/>
          <a:stretch>
            <a:fillRect/>
          </a:stretch>
        </p:blipFill>
        <p:spPr>
          <a:xfrm>
            <a:off x="10945102" y="4053965"/>
            <a:ext cx="1173873" cy="1173873"/>
          </a:xfrm>
          <a:prstGeom prst="rect">
            <a:avLst/>
          </a:prstGeom>
        </p:spPr>
      </p:pic>
      <p:sp>
        <p:nvSpPr>
          <p:cNvPr id="8" name="箭头: 下 7">
            <a:extLst>
              <a:ext uri="{FF2B5EF4-FFF2-40B4-BE49-F238E27FC236}">
                <a16:creationId xmlns:a16="http://schemas.microsoft.com/office/drawing/2014/main" id="{0FA83F9B-CBF2-23E0-E8AD-28443605810F}"/>
              </a:ext>
            </a:extLst>
          </p:cNvPr>
          <p:cNvSpPr/>
          <p:nvPr/>
        </p:nvSpPr>
        <p:spPr>
          <a:xfrm>
            <a:off x="10371408" y="2673576"/>
            <a:ext cx="573694" cy="106462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31678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5">
            <a:extLst>
              <a:ext uri="{FF2B5EF4-FFF2-40B4-BE49-F238E27FC236}">
                <a16:creationId xmlns:a16="http://schemas.microsoft.com/office/drawing/2014/main" id="{A9B2DC83-5A2B-4EE8-B82B-EC188393C9D7}"/>
              </a:ext>
            </a:extLst>
          </p:cNvPr>
          <p:cNvSpPr>
            <a:spLocks/>
          </p:cNvSpPr>
          <p:nvPr/>
        </p:nvSpPr>
        <p:spPr bwMode="auto">
          <a:xfrm>
            <a:off x="3308646" y="1396208"/>
            <a:ext cx="8883355" cy="1880452"/>
          </a:xfrm>
          <a:custGeom>
            <a:avLst/>
            <a:gdLst>
              <a:gd name="T0" fmla="*/ 11567 w 11567"/>
              <a:gd name="T1" fmla="*/ 2441 h 2441"/>
              <a:gd name="T2" fmla="*/ 0 w 11567"/>
              <a:gd name="T3" fmla="*/ 2441 h 2441"/>
              <a:gd name="T4" fmla="*/ 1542 w 11567"/>
              <a:gd name="T5" fmla="*/ 0 h 2441"/>
              <a:gd name="T6" fmla="*/ 11567 w 11567"/>
              <a:gd name="T7" fmla="*/ 0 h 2441"/>
              <a:gd name="T8" fmla="*/ 11567 w 11567"/>
              <a:gd name="T9" fmla="*/ 2441 h 2441"/>
            </a:gdLst>
            <a:ahLst/>
            <a:cxnLst>
              <a:cxn ang="0">
                <a:pos x="T0" y="T1"/>
              </a:cxn>
              <a:cxn ang="0">
                <a:pos x="T2" y="T3"/>
              </a:cxn>
              <a:cxn ang="0">
                <a:pos x="T4" y="T5"/>
              </a:cxn>
              <a:cxn ang="0">
                <a:pos x="T6" y="T7"/>
              </a:cxn>
              <a:cxn ang="0">
                <a:pos x="T8" y="T9"/>
              </a:cxn>
            </a:cxnLst>
            <a:rect l="0" t="0" r="r" b="b"/>
            <a:pathLst>
              <a:path w="11567" h="2441">
                <a:moveTo>
                  <a:pt x="11567" y="2441"/>
                </a:moveTo>
                <a:lnTo>
                  <a:pt x="0" y="2441"/>
                </a:lnTo>
                <a:lnTo>
                  <a:pt x="1542" y="0"/>
                </a:lnTo>
                <a:lnTo>
                  <a:pt x="11567" y="0"/>
                </a:lnTo>
                <a:lnTo>
                  <a:pt x="11567" y="2441"/>
                </a:lnTo>
                <a:close/>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79" name="Freeform 6">
            <a:extLst>
              <a:ext uri="{FF2B5EF4-FFF2-40B4-BE49-F238E27FC236}">
                <a16:creationId xmlns:a16="http://schemas.microsoft.com/office/drawing/2014/main" id="{8BB01425-D5C8-479A-82E0-504272297762}"/>
              </a:ext>
            </a:extLst>
          </p:cNvPr>
          <p:cNvSpPr>
            <a:spLocks/>
          </p:cNvSpPr>
          <p:nvPr/>
        </p:nvSpPr>
        <p:spPr bwMode="auto">
          <a:xfrm>
            <a:off x="0" y="4074861"/>
            <a:ext cx="5693726" cy="1712243"/>
          </a:xfrm>
          <a:custGeom>
            <a:avLst/>
            <a:gdLst>
              <a:gd name="T0" fmla="*/ 0 w 7413"/>
              <a:gd name="T1" fmla="*/ 0 h 2222"/>
              <a:gd name="T2" fmla="*/ 7413 w 7413"/>
              <a:gd name="T3" fmla="*/ 0 h 2222"/>
              <a:gd name="T4" fmla="*/ 6010 w 7413"/>
              <a:gd name="T5" fmla="*/ 2222 h 2222"/>
              <a:gd name="T6" fmla="*/ 0 w 7413"/>
              <a:gd name="T7" fmla="*/ 2222 h 2222"/>
              <a:gd name="T8" fmla="*/ 0 w 7413"/>
              <a:gd name="T9" fmla="*/ 0 h 2222"/>
            </a:gdLst>
            <a:ahLst/>
            <a:cxnLst>
              <a:cxn ang="0">
                <a:pos x="T0" y="T1"/>
              </a:cxn>
              <a:cxn ang="0">
                <a:pos x="T2" y="T3"/>
              </a:cxn>
              <a:cxn ang="0">
                <a:pos x="T4" y="T5"/>
              </a:cxn>
              <a:cxn ang="0">
                <a:pos x="T6" y="T7"/>
              </a:cxn>
              <a:cxn ang="0">
                <a:pos x="T8" y="T9"/>
              </a:cxn>
            </a:cxnLst>
            <a:rect l="0" t="0" r="r" b="b"/>
            <a:pathLst>
              <a:path w="7413" h="2222">
                <a:moveTo>
                  <a:pt x="0" y="0"/>
                </a:moveTo>
                <a:lnTo>
                  <a:pt x="7413" y="0"/>
                </a:lnTo>
                <a:lnTo>
                  <a:pt x="6010" y="2222"/>
                </a:lnTo>
                <a:lnTo>
                  <a:pt x="0" y="2222"/>
                </a:lnTo>
                <a:lnTo>
                  <a:pt x="0" y="0"/>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0" name="Freeform 7">
            <a:extLst>
              <a:ext uri="{FF2B5EF4-FFF2-40B4-BE49-F238E27FC236}">
                <a16:creationId xmlns:a16="http://schemas.microsoft.com/office/drawing/2014/main" id="{D19AA7A5-CB95-4D39-84D5-BDA5F5598D4A}"/>
              </a:ext>
            </a:extLst>
          </p:cNvPr>
          <p:cNvSpPr>
            <a:spLocks/>
          </p:cNvSpPr>
          <p:nvPr/>
        </p:nvSpPr>
        <p:spPr bwMode="auto">
          <a:xfrm>
            <a:off x="0" y="2091260"/>
            <a:ext cx="10728897" cy="2980161"/>
          </a:xfrm>
          <a:custGeom>
            <a:avLst/>
            <a:gdLst>
              <a:gd name="T0" fmla="*/ 0 w 13970"/>
              <a:gd name="T1" fmla="*/ 0 h 3869"/>
              <a:gd name="T2" fmla="*/ 13970 w 13970"/>
              <a:gd name="T3" fmla="*/ 0 h 3869"/>
              <a:gd name="T4" fmla="*/ 11527 w 13970"/>
              <a:gd name="T5" fmla="*/ 3869 h 3869"/>
              <a:gd name="T6" fmla="*/ 0 w 13970"/>
              <a:gd name="T7" fmla="*/ 3869 h 3869"/>
              <a:gd name="T8" fmla="*/ 0 w 13970"/>
              <a:gd name="T9" fmla="*/ 0 h 3869"/>
            </a:gdLst>
            <a:ahLst/>
            <a:cxnLst>
              <a:cxn ang="0">
                <a:pos x="T0" y="T1"/>
              </a:cxn>
              <a:cxn ang="0">
                <a:pos x="T2" y="T3"/>
              </a:cxn>
              <a:cxn ang="0">
                <a:pos x="T4" y="T5"/>
              </a:cxn>
              <a:cxn ang="0">
                <a:pos x="T6" y="T7"/>
              </a:cxn>
              <a:cxn ang="0">
                <a:pos x="T8" y="T9"/>
              </a:cxn>
            </a:cxnLst>
            <a:rect l="0" t="0" r="r" b="b"/>
            <a:pathLst>
              <a:path w="13970" h="3869">
                <a:moveTo>
                  <a:pt x="0" y="0"/>
                </a:moveTo>
                <a:lnTo>
                  <a:pt x="13970" y="0"/>
                </a:lnTo>
                <a:lnTo>
                  <a:pt x="11527" y="3869"/>
                </a:lnTo>
                <a:lnTo>
                  <a:pt x="0" y="3869"/>
                </a:lnTo>
                <a:lnTo>
                  <a:pt x="0" y="0"/>
                </a:lnTo>
                <a:close/>
              </a:path>
            </a:pathLst>
          </a:custGeom>
          <a:solidFill>
            <a:srgbClr val="990000"/>
          </a:solidFill>
          <a:ln>
            <a:noFill/>
          </a:ln>
        </p:spPr>
        <p:txBody>
          <a:bodyPr/>
          <a:lstStyle/>
          <a:p>
            <a:endParaRPr lang="zh-CN" altLang="en-US"/>
          </a:p>
        </p:txBody>
      </p:sp>
      <p:sp>
        <p:nvSpPr>
          <p:cNvPr id="24581" name="Freeform 8">
            <a:extLst>
              <a:ext uri="{FF2B5EF4-FFF2-40B4-BE49-F238E27FC236}">
                <a16:creationId xmlns:a16="http://schemas.microsoft.com/office/drawing/2014/main" id="{519BF5DF-51E0-460E-8234-0D1C60C880EA}"/>
              </a:ext>
            </a:extLst>
          </p:cNvPr>
          <p:cNvSpPr>
            <a:spLocks/>
          </p:cNvSpPr>
          <p:nvPr/>
        </p:nvSpPr>
        <p:spPr bwMode="auto">
          <a:xfrm>
            <a:off x="11227178" y="1908769"/>
            <a:ext cx="556994" cy="899762"/>
          </a:xfrm>
          <a:custGeom>
            <a:avLst/>
            <a:gdLst>
              <a:gd name="T0" fmla="*/ 584 w 725"/>
              <a:gd name="T1" fmla="*/ 443 h 1169"/>
              <a:gd name="T2" fmla="*/ 725 w 725"/>
              <a:gd name="T3" fmla="*/ 585 h 1169"/>
              <a:gd name="T4" fmla="*/ 584 w 725"/>
              <a:gd name="T5" fmla="*/ 726 h 1169"/>
              <a:gd name="T6" fmla="*/ 141 w 725"/>
              <a:gd name="T7" fmla="*/ 1169 h 1169"/>
              <a:gd name="T8" fmla="*/ 0 w 725"/>
              <a:gd name="T9" fmla="*/ 1028 h 1169"/>
              <a:gd name="T10" fmla="*/ 443 w 725"/>
              <a:gd name="T11" fmla="*/ 585 h 1169"/>
              <a:gd name="T12" fmla="*/ 0 w 725"/>
              <a:gd name="T13" fmla="*/ 141 h 1169"/>
              <a:gd name="T14" fmla="*/ 141 w 725"/>
              <a:gd name="T15" fmla="*/ 0 h 1169"/>
              <a:gd name="T16" fmla="*/ 584 w 725"/>
              <a:gd name="T17" fmla="*/ 443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5" h="1169">
                <a:moveTo>
                  <a:pt x="584" y="443"/>
                </a:moveTo>
                <a:lnTo>
                  <a:pt x="725" y="585"/>
                </a:lnTo>
                <a:lnTo>
                  <a:pt x="584" y="726"/>
                </a:lnTo>
                <a:lnTo>
                  <a:pt x="141" y="1169"/>
                </a:lnTo>
                <a:lnTo>
                  <a:pt x="0" y="1028"/>
                </a:lnTo>
                <a:lnTo>
                  <a:pt x="443" y="585"/>
                </a:lnTo>
                <a:lnTo>
                  <a:pt x="0" y="141"/>
                </a:lnTo>
                <a:lnTo>
                  <a:pt x="141" y="0"/>
                </a:lnTo>
                <a:lnTo>
                  <a:pt x="584" y="4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2" name="Freeform 9">
            <a:extLst>
              <a:ext uri="{FF2B5EF4-FFF2-40B4-BE49-F238E27FC236}">
                <a16:creationId xmlns:a16="http://schemas.microsoft.com/office/drawing/2014/main" id="{5498E55A-BBF5-4DF7-9AB2-BE51A80CA2A5}"/>
              </a:ext>
            </a:extLst>
          </p:cNvPr>
          <p:cNvSpPr>
            <a:spLocks/>
          </p:cNvSpPr>
          <p:nvPr/>
        </p:nvSpPr>
        <p:spPr bwMode="auto">
          <a:xfrm>
            <a:off x="10587665" y="6048940"/>
            <a:ext cx="1604336" cy="807721"/>
          </a:xfrm>
          <a:custGeom>
            <a:avLst/>
            <a:gdLst>
              <a:gd name="T0" fmla="*/ 2088 w 2088"/>
              <a:gd name="T1" fmla="*/ 0 h 1048"/>
              <a:gd name="T2" fmla="*/ 2088 w 2088"/>
              <a:gd name="T3" fmla="*/ 1048 h 1048"/>
              <a:gd name="T4" fmla="*/ 0 w 2088"/>
              <a:gd name="T5" fmla="*/ 1048 h 1048"/>
              <a:gd name="T6" fmla="*/ 662 w 2088"/>
              <a:gd name="T7" fmla="*/ 0 h 1048"/>
              <a:gd name="T8" fmla="*/ 2088 w 2088"/>
              <a:gd name="T9" fmla="*/ 0 h 1048"/>
            </a:gdLst>
            <a:ahLst/>
            <a:cxnLst>
              <a:cxn ang="0">
                <a:pos x="T0" y="T1"/>
              </a:cxn>
              <a:cxn ang="0">
                <a:pos x="T2" y="T3"/>
              </a:cxn>
              <a:cxn ang="0">
                <a:pos x="T4" y="T5"/>
              </a:cxn>
              <a:cxn ang="0">
                <a:pos x="T6" y="T7"/>
              </a:cxn>
              <a:cxn ang="0">
                <a:pos x="T8" y="T9"/>
              </a:cxn>
            </a:cxnLst>
            <a:rect l="0" t="0" r="r" b="b"/>
            <a:pathLst>
              <a:path w="2088" h="1048">
                <a:moveTo>
                  <a:pt x="2088" y="0"/>
                </a:moveTo>
                <a:lnTo>
                  <a:pt x="2088" y="1048"/>
                </a:lnTo>
                <a:lnTo>
                  <a:pt x="0" y="1048"/>
                </a:lnTo>
                <a:lnTo>
                  <a:pt x="662" y="0"/>
                </a:lnTo>
                <a:lnTo>
                  <a:pt x="2088"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83" name="Freeform 10">
            <a:extLst>
              <a:ext uri="{FF2B5EF4-FFF2-40B4-BE49-F238E27FC236}">
                <a16:creationId xmlns:a16="http://schemas.microsoft.com/office/drawing/2014/main" id="{9188DC24-1DA3-4796-8B79-B3DF4F2A6DAE}"/>
              </a:ext>
            </a:extLst>
          </p:cNvPr>
          <p:cNvSpPr>
            <a:spLocks/>
          </p:cNvSpPr>
          <p:nvPr/>
        </p:nvSpPr>
        <p:spPr bwMode="auto">
          <a:xfrm>
            <a:off x="10297266" y="6207628"/>
            <a:ext cx="1894735" cy="649033"/>
          </a:xfrm>
          <a:custGeom>
            <a:avLst/>
            <a:gdLst>
              <a:gd name="T0" fmla="*/ 2467 w 2467"/>
              <a:gd name="T1" fmla="*/ 0 h 843"/>
              <a:gd name="T2" fmla="*/ 2467 w 2467"/>
              <a:gd name="T3" fmla="*/ 843 h 843"/>
              <a:gd name="T4" fmla="*/ 0 w 2467"/>
              <a:gd name="T5" fmla="*/ 843 h 843"/>
              <a:gd name="T6" fmla="*/ 533 w 2467"/>
              <a:gd name="T7" fmla="*/ 0 h 843"/>
              <a:gd name="T8" fmla="*/ 2467 w 2467"/>
              <a:gd name="T9" fmla="*/ 0 h 843"/>
            </a:gdLst>
            <a:ahLst/>
            <a:cxnLst>
              <a:cxn ang="0">
                <a:pos x="T0" y="T1"/>
              </a:cxn>
              <a:cxn ang="0">
                <a:pos x="T2" y="T3"/>
              </a:cxn>
              <a:cxn ang="0">
                <a:pos x="T4" y="T5"/>
              </a:cxn>
              <a:cxn ang="0">
                <a:pos x="T6" y="T7"/>
              </a:cxn>
              <a:cxn ang="0">
                <a:pos x="T8" y="T9"/>
              </a:cxn>
            </a:cxnLst>
            <a:rect l="0" t="0" r="r" b="b"/>
            <a:pathLst>
              <a:path w="2467" h="843">
                <a:moveTo>
                  <a:pt x="2467" y="0"/>
                </a:moveTo>
                <a:lnTo>
                  <a:pt x="2467" y="843"/>
                </a:lnTo>
                <a:lnTo>
                  <a:pt x="0" y="843"/>
                </a:lnTo>
                <a:lnTo>
                  <a:pt x="533" y="0"/>
                </a:lnTo>
                <a:lnTo>
                  <a:pt x="2467" y="0"/>
                </a:lnTo>
                <a:close/>
              </a:path>
            </a:pathLst>
          </a:custGeom>
          <a:solidFill>
            <a:srgbClr val="990000"/>
          </a:solidFill>
          <a:ln>
            <a:noFill/>
          </a:ln>
        </p:spPr>
        <p:txBody>
          <a:bodyPr/>
          <a:lstStyle/>
          <a:p>
            <a:endParaRPr lang="zh-CN" altLang="en-US"/>
          </a:p>
        </p:txBody>
      </p:sp>
      <p:sp>
        <p:nvSpPr>
          <p:cNvPr id="24585" name="TextBox 12">
            <a:extLst>
              <a:ext uri="{FF2B5EF4-FFF2-40B4-BE49-F238E27FC236}">
                <a16:creationId xmlns:a16="http://schemas.microsoft.com/office/drawing/2014/main" id="{50C27ED6-5B90-4B28-9D7A-BC3FC82F5687}"/>
              </a:ext>
            </a:extLst>
          </p:cNvPr>
          <p:cNvSpPr txBox="1">
            <a:spLocks noChangeArrowheads="1"/>
          </p:cNvSpPr>
          <p:nvPr/>
        </p:nvSpPr>
        <p:spPr bwMode="auto">
          <a:xfrm>
            <a:off x="788451" y="2464177"/>
            <a:ext cx="17652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0000" b="1" dirty="0">
                <a:solidFill>
                  <a:srgbClr val="FFFFFF"/>
                </a:solidFill>
                <a:latin typeface="微软雅黑" panose="020B0503020204020204" pitchFamily="34" charset="-122"/>
                <a:ea typeface="微软雅黑" panose="020B0503020204020204" pitchFamily="34" charset="-122"/>
              </a:rPr>
              <a:t>02</a:t>
            </a:r>
            <a:endParaRPr lang="zh-CN" altLang="en-US" sz="10000" b="1" dirty="0">
              <a:solidFill>
                <a:srgbClr val="FFFFFF"/>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5675EFB-5912-422F-9D33-AB355CC5D0B7}"/>
              </a:ext>
            </a:extLst>
          </p:cNvPr>
          <p:cNvSpPr txBox="1"/>
          <p:nvPr/>
        </p:nvSpPr>
        <p:spPr>
          <a:xfrm>
            <a:off x="10293325" y="6347478"/>
            <a:ext cx="1775520" cy="369332"/>
          </a:xfrm>
          <a:prstGeom prst="rect">
            <a:avLst/>
          </a:prstGeom>
          <a:noFill/>
        </p:spPr>
        <p:txBody>
          <a:bodyPr wrap="square" rtlCol="0">
            <a:spAutoFit/>
          </a:bodyPr>
          <a:lstStyle/>
          <a:p>
            <a:pPr algn="r"/>
            <a:fld id="{2949C3E3-0452-4DBA-8AF3-AE14BA7C860A}" type="slidenum">
              <a:rPr lang="zh-CN" altLang="en-US" smtClean="0">
                <a:solidFill>
                  <a:schemeClr val="bg1"/>
                </a:solidFill>
              </a:rPr>
              <a:pPr algn="r"/>
              <a:t>5</a:t>
            </a:fld>
            <a:endParaRPr lang="zh-CN" altLang="en-US" dirty="0">
              <a:solidFill>
                <a:schemeClr val="bg1"/>
              </a:solidFill>
            </a:endParaRPr>
          </a:p>
        </p:txBody>
      </p:sp>
      <p:sp>
        <p:nvSpPr>
          <p:cNvPr id="3" name="文本框 2">
            <a:extLst>
              <a:ext uri="{FF2B5EF4-FFF2-40B4-BE49-F238E27FC236}">
                <a16:creationId xmlns:a16="http://schemas.microsoft.com/office/drawing/2014/main" id="{61E2B7F2-A042-47C0-9F12-C1D46E230EFC}"/>
              </a:ext>
            </a:extLst>
          </p:cNvPr>
          <p:cNvSpPr txBox="1"/>
          <p:nvPr/>
        </p:nvSpPr>
        <p:spPr>
          <a:xfrm>
            <a:off x="2825891" y="2583290"/>
            <a:ext cx="6567487" cy="830997"/>
          </a:xfrm>
          <a:prstGeom prst="rect">
            <a:avLst/>
          </a:prstGeom>
          <a:noFill/>
        </p:spPr>
        <p:txBody>
          <a:bodyPr wrap="square">
            <a:spAutoFit/>
            <a:scene3d>
              <a:camera prst="orthographicFront"/>
              <a:lightRig rig="threePt" dir="t"/>
            </a:scene3d>
            <a:sp3d contourW="12700"/>
          </a:bodyPr>
          <a:lstStyle/>
          <a:p>
            <a:pPr defTabSz="914377">
              <a:defRPr/>
            </a:pPr>
            <a:r>
              <a:rPr lang="zh-CN" altLang="en-US" sz="4800" b="1" dirty="0">
                <a:solidFill>
                  <a:schemeClr val="bg1"/>
                </a:solidFill>
                <a:latin typeface="微软雅黑"/>
                <a:ea typeface="微软雅黑"/>
                <a:cs typeface="微软雅黑 Light"/>
              </a:rPr>
              <a:t>出口管制</a:t>
            </a:r>
          </a:p>
        </p:txBody>
      </p:sp>
      <p:sp>
        <p:nvSpPr>
          <p:cNvPr id="4" name="文本框 3">
            <a:extLst>
              <a:ext uri="{FF2B5EF4-FFF2-40B4-BE49-F238E27FC236}">
                <a16:creationId xmlns:a16="http://schemas.microsoft.com/office/drawing/2014/main" id="{F6F49DCC-E52D-441B-98DD-F8E2BA8A218E}"/>
              </a:ext>
            </a:extLst>
          </p:cNvPr>
          <p:cNvSpPr txBox="1"/>
          <p:nvPr/>
        </p:nvSpPr>
        <p:spPr>
          <a:xfrm>
            <a:off x="2902720" y="3846233"/>
            <a:ext cx="6159499" cy="523220"/>
          </a:xfrm>
          <a:prstGeom prst="rect">
            <a:avLst/>
          </a:prstGeom>
          <a:noFill/>
        </p:spPr>
        <p:txBody>
          <a:bodyPr>
            <a:spAutoFit/>
            <a:scene3d>
              <a:camera prst="orthographicFront"/>
              <a:lightRig rig="threePt" dir="t"/>
            </a:scene3d>
            <a:sp3d contourW="12700"/>
          </a:bodyPr>
          <a:lstStyle/>
          <a:p>
            <a:pPr>
              <a:defRPr/>
            </a:pPr>
            <a:r>
              <a:rPr lang="en-US" altLang="zh-CN" sz="2800" dirty="0">
                <a:solidFill>
                  <a:schemeClr val="bg1"/>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 </a:t>
            </a:r>
          </a:p>
        </p:txBody>
      </p:sp>
    </p:spTree>
    <p:extLst>
      <p:ext uri="{BB962C8B-B14F-4D97-AF65-F5344CB8AC3E}">
        <p14:creationId xmlns:p14="http://schemas.microsoft.com/office/powerpoint/2010/main" val="3925220213"/>
      </p:ext>
    </p:extLst>
  </p:cSld>
  <p:clrMapOvr>
    <a:masterClrMapping/>
  </p:clrMapOvr>
  <p:transition spd="slow" advTm="9629">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left)">
                                      <p:cBhvr>
                                        <p:cTn id="7" dur="1000"/>
                                        <p:tgtEl>
                                          <p:spTgt spid="24579"/>
                                        </p:tgtEl>
                                      </p:cBhvr>
                                    </p:animEffect>
                                  </p:childTnLst>
                                </p:cTn>
                              </p:par>
                              <p:par>
                                <p:cTn id="8" presetID="22" presetClass="entr" presetSubtype="2" fill="hold"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right)">
                                      <p:cBhvr>
                                        <p:cTn id="10" dur="1000"/>
                                        <p:tgtEl>
                                          <p:spTgt spid="24578"/>
                                        </p:tgtEl>
                                      </p:cBhvr>
                                    </p:animEffect>
                                  </p:childTnLst>
                                </p:cTn>
                              </p:par>
                            </p:childTnLst>
                          </p:cTn>
                        </p:par>
                        <p:par>
                          <p:cTn id="11" fill="hold" nodeType="afterGroup">
                            <p:stCondLst>
                              <p:cond delay="1000"/>
                            </p:stCondLst>
                            <p:childTnLst>
                              <p:par>
                                <p:cTn id="12" presetID="2" presetClass="entr" presetSubtype="8" fill="hold" nodeType="after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0-#ppt_w/2"/>
                                          </p:val>
                                        </p:tav>
                                        <p:tav tm="100000">
                                          <p:val>
                                            <p:strVal val="#ppt_x"/>
                                          </p:val>
                                        </p:tav>
                                      </p:tavLst>
                                    </p:anim>
                                    <p:anim calcmode="lin" valueType="num">
                                      <p:cBhvr additive="base">
                                        <p:cTn id="15" dur="500" fill="hold"/>
                                        <p:tgtEl>
                                          <p:spTgt spid="2458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31" presetClass="entr" presetSubtype="0" fill="hold" nodeType="after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300" fill="hold"/>
                                        <p:tgtEl>
                                          <p:spTgt spid="24581"/>
                                        </p:tgtEl>
                                        <p:attrNameLst>
                                          <p:attrName>ppt_w</p:attrName>
                                        </p:attrNameLst>
                                      </p:cBhvr>
                                      <p:tavLst>
                                        <p:tav tm="0">
                                          <p:val>
                                            <p:fltVal val="0"/>
                                          </p:val>
                                        </p:tav>
                                        <p:tav tm="100000">
                                          <p:val>
                                            <p:strVal val="#ppt_w"/>
                                          </p:val>
                                        </p:tav>
                                      </p:tavLst>
                                    </p:anim>
                                    <p:anim calcmode="lin" valueType="num">
                                      <p:cBhvr>
                                        <p:cTn id="20" dur="300" fill="hold"/>
                                        <p:tgtEl>
                                          <p:spTgt spid="24581"/>
                                        </p:tgtEl>
                                        <p:attrNameLst>
                                          <p:attrName>ppt_h</p:attrName>
                                        </p:attrNameLst>
                                      </p:cBhvr>
                                      <p:tavLst>
                                        <p:tav tm="0">
                                          <p:val>
                                            <p:fltVal val="0"/>
                                          </p:val>
                                        </p:tav>
                                        <p:tav tm="100000">
                                          <p:val>
                                            <p:strVal val="#ppt_h"/>
                                          </p:val>
                                        </p:tav>
                                      </p:tavLst>
                                    </p:anim>
                                    <p:anim calcmode="lin" valueType="num">
                                      <p:cBhvr>
                                        <p:cTn id="21" dur="300" fill="hold"/>
                                        <p:tgtEl>
                                          <p:spTgt spid="24581"/>
                                        </p:tgtEl>
                                        <p:attrNameLst>
                                          <p:attrName>style.rotation</p:attrName>
                                        </p:attrNameLst>
                                      </p:cBhvr>
                                      <p:tavLst>
                                        <p:tav tm="0">
                                          <p:val>
                                            <p:fltVal val="90"/>
                                          </p:val>
                                        </p:tav>
                                        <p:tav tm="100000">
                                          <p:val>
                                            <p:fltVal val="0"/>
                                          </p:val>
                                        </p:tav>
                                      </p:tavLst>
                                    </p:anim>
                                    <p:animEffect transition="in" filter="fade">
                                      <p:cBhvr>
                                        <p:cTn id="22" dur="300"/>
                                        <p:tgtEl>
                                          <p:spTgt spid="24581"/>
                                        </p:tgtEl>
                                      </p:cBhvr>
                                    </p:animEffect>
                                  </p:childTnLst>
                                </p:cTn>
                              </p:par>
                            </p:childTnLst>
                          </p:cTn>
                        </p:par>
                        <p:par>
                          <p:cTn id="23" fill="hold" nodeType="afterGroup">
                            <p:stCondLst>
                              <p:cond delay="1800"/>
                            </p:stCondLst>
                            <p:childTnLst>
                              <p:par>
                                <p:cTn id="24" presetID="42" presetClass="entr" presetSubtype="0" fill="hold" nodeType="afterEffect">
                                  <p:stCondLst>
                                    <p:cond delay="0"/>
                                  </p:stCondLst>
                                  <p:childTnLst>
                                    <p:set>
                                      <p:cBhvr>
                                        <p:cTn id="25" dur="1" fill="hold">
                                          <p:stCondLst>
                                            <p:cond delay="0"/>
                                          </p:stCondLst>
                                        </p:cTn>
                                        <p:tgtEl>
                                          <p:spTgt spid="24582"/>
                                        </p:tgtEl>
                                        <p:attrNameLst>
                                          <p:attrName>style.visibility</p:attrName>
                                        </p:attrNameLst>
                                      </p:cBhvr>
                                      <p:to>
                                        <p:strVal val="visible"/>
                                      </p:to>
                                    </p:set>
                                    <p:animEffect transition="in" filter="fade">
                                      <p:cBhvr>
                                        <p:cTn id="26" dur="400"/>
                                        <p:tgtEl>
                                          <p:spTgt spid="24582"/>
                                        </p:tgtEl>
                                      </p:cBhvr>
                                    </p:animEffect>
                                    <p:anim calcmode="lin" valueType="num">
                                      <p:cBhvr>
                                        <p:cTn id="27" dur="400" fill="hold"/>
                                        <p:tgtEl>
                                          <p:spTgt spid="24582"/>
                                        </p:tgtEl>
                                        <p:attrNameLst>
                                          <p:attrName>ppt_x</p:attrName>
                                        </p:attrNameLst>
                                      </p:cBhvr>
                                      <p:tavLst>
                                        <p:tav tm="0">
                                          <p:val>
                                            <p:strVal val="#ppt_x"/>
                                          </p:val>
                                        </p:tav>
                                        <p:tav tm="100000">
                                          <p:val>
                                            <p:strVal val="#ppt_x"/>
                                          </p:val>
                                        </p:tav>
                                      </p:tavLst>
                                    </p:anim>
                                    <p:anim calcmode="lin" valueType="num">
                                      <p:cBhvr>
                                        <p:cTn id="28" dur="400" fill="hold"/>
                                        <p:tgtEl>
                                          <p:spTgt spid="2458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200"/>
                                  </p:stCondLst>
                                  <p:childTnLst>
                                    <p:set>
                                      <p:cBhvr>
                                        <p:cTn id="30" dur="1" fill="hold">
                                          <p:stCondLst>
                                            <p:cond delay="0"/>
                                          </p:stCondLst>
                                        </p:cTn>
                                        <p:tgtEl>
                                          <p:spTgt spid="24583"/>
                                        </p:tgtEl>
                                        <p:attrNameLst>
                                          <p:attrName>style.visibility</p:attrName>
                                        </p:attrNameLst>
                                      </p:cBhvr>
                                      <p:to>
                                        <p:strVal val="visible"/>
                                      </p:to>
                                    </p:set>
                                    <p:animEffect transition="in" filter="fade">
                                      <p:cBhvr>
                                        <p:cTn id="31" dur="400"/>
                                        <p:tgtEl>
                                          <p:spTgt spid="24583"/>
                                        </p:tgtEl>
                                      </p:cBhvr>
                                    </p:animEffect>
                                    <p:anim calcmode="lin" valueType="num">
                                      <p:cBhvr>
                                        <p:cTn id="32" dur="400" fill="hold"/>
                                        <p:tgtEl>
                                          <p:spTgt spid="24583"/>
                                        </p:tgtEl>
                                        <p:attrNameLst>
                                          <p:attrName>ppt_x</p:attrName>
                                        </p:attrNameLst>
                                      </p:cBhvr>
                                      <p:tavLst>
                                        <p:tav tm="0">
                                          <p:val>
                                            <p:strVal val="#ppt_x"/>
                                          </p:val>
                                        </p:tav>
                                        <p:tav tm="100000">
                                          <p:val>
                                            <p:strVal val="#ppt_x"/>
                                          </p:val>
                                        </p:tav>
                                      </p:tavLst>
                                    </p:anim>
                                    <p:anim calcmode="lin" valueType="num">
                                      <p:cBhvr>
                                        <p:cTn id="33" dur="400" fill="hold"/>
                                        <p:tgtEl>
                                          <p:spTgt spid="2458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400"/>
                            </p:stCondLst>
                            <p:childTnLst>
                              <p:par>
                                <p:cTn id="35" presetID="31" presetClass="entr" presetSubtype="0" fill="hold" grpId="0" nodeType="afterEffect">
                                  <p:stCondLst>
                                    <p:cond delay="0"/>
                                  </p:stCondLst>
                                  <p:childTnLst>
                                    <p:set>
                                      <p:cBhvr>
                                        <p:cTn id="36" dur="1" fill="hold">
                                          <p:stCondLst>
                                            <p:cond delay="0"/>
                                          </p:stCondLst>
                                        </p:cTn>
                                        <p:tgtEl>
                                          <p:spTgt spid="24585"/>
                                        </p:tgtEl>
                                        <p:attrNameLst>
                                          <p:attrName>style.visibility</p:attrName>
                                        </p:attrNameLst>
                                      </p:cBhvr>
                                      <p:to>
                                        <p:strVal val="visible"/>
                                      </p:to>
                                    </p:set>
                                    <p:anim calcmode="lin" valueType="num">
                                      <p:cBhvr>
                                        <p:cTn id="37" dur="500" fill="hold"/>
                                        <p:tgtEl>
                                          <p:spTgt spid="24585"/>
                                        </p:tgtEl>
                                        <p:attrNameLst>
                                          <p:attrName>ppt_w</p:attrName>
                                        </p:attrNameLst>
                                      </p:cBhvr>
                                      <p:tavLst>
                                        <p:tav tm="0">
                                          <p:val>
                                            <p:fltVal val="0"/>
                                          </p:val>
                                        </p:tav>
                                        <p:tav tm="100000">
                                          <p:val>
                                            <p:strVal val="#ppt_w"/>
                                          </p:val>
                                        </p:tav>
                                      </p:tavLst>
                                    </p:anim>
                                    <p:anim calcmode="lin" valueType="num">
                                      <p:cBhvr>
                                        <p:cTn id="38" dur="500" fill="hold"/>
                                        <p:tgtEl>
                                          <p:spTgt spid="24585"/>
                                        </p:tgtEl>
                                        <p:attrNameLst>
                                          <p:attrName>ppt_h</p:attrName>
                                        </p:attrNameLst>
                                      </p:cBhvr>
                                      <p:tavLst>
                                        <p:tav tm="0">
                                          <p:val>
                                            <p:fltVal val="0"/>
                                          </p:val>
                                        </p:tav>
                                        <p:tav tm="100000">
                                          <p:val>
                                            <p:strVal val="#ppt_h"/>
                                          </p:val>
                                        </p:tav>
                                      </p:tavLst>
                                    </p:anim>
                                    <p:anim calcmode="lin" valueType="num">
                                      <p:cBhvr>
                                        <p:cTn id="39" dur="500" fill="hold"/>
                                        <p:tgtEl>
                                          <p:spTgt spid="24585"/>
                                        </p:tgtEl>
                                        <p:attrNameLst>
                                          <p:attrName>style.rotation</p:attrName>
                                        </p:attrNameLst>
                                      </p:cBhvr>
                                      <p:tavLst>
                                        <p:tav tm="0">
                                          <p:val>
                                            <p:fltVal val="90"/>
                                          </p:val>
                                        </p:tav>
                                        <p:tav tm="100000">
                                          <p:val>
                                            <p:fltVal val="0"/>
                                          </p:val>
                                        </p:tav>
                                      </p:tavLst>
                                    </p:anim>
                                    <p:animEffect transition="in" filter="fade">
                                      <p:cBhvr>
                                        <p:cTn id="40" dur="5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69024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谁来管？</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美国负责出口管制的机关</a:t>
            </a:r>
            <a:endParaRPr lang="en-US" altLang="zh-CN" sz="16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依据什么管？</a:t>
            </a: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管谁？</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遵守出口管制的主体：出口商</a:t>
            </a:r>
            <a:endParaRPr lang="en-US" altLang="zh-CN" sz="1600" b="1" dirty="0">
              <a:latin typeface="微软雅黑" panose="020B0503020204020204" pitchFamily="34" charset="-122"/>
              <a:ea typeface="微软雅黑" panose="020B0503020204020204" pitchFamily="34" charset="-122"/>
            </a:endParaRPr>
          </a:p>
          <a:p>
            <a:pPr marL="457200" lvl="1"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管什么？</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受管制的物项：</a:t>
            </a:r>
            <a:r>
              <a:rPr lang="en-US" altLang="zh-CN" sz="1600" b="1" dirty="0">
                <a:latin typeface="微软雅黑" panose="020B0503020204020204" pitchFamily="34" charset="-122"/>
                <a:ea typeface="微软雅黑" panose="020B0503020204020204" pitchFamily="34" charset="-122"/>
              </a:rPr>
              <a:t>EAR </a:t>
            </a:r>
            <a:r>
              <a:rPr lang="zh-CN" altLang="en-US" sz="1600" b="1" dirty="0">
                <a:latin typeface="微软雅黑" panose="020B0503020204020204" pitchFamily="34" charset="-122"/>
                <a:ea typeface="微软雅黑" panose="020B0503020204020204" pitchFamily="34" charset="-122"/>
              </a:rPr>
              <a:t>第</a:t>
            </a:r>
            <a:r>
              <a:rPr lang="en-US" altLang="zh-CN" sz="1600" b="1" dirty="0">
                <a:latin typeface="微软雅黑" panose="020B0503020204020204" pitchFamily="34" charset="-122"/>
                <a:ea typeface="微软雅黑" panose="020B0503020204020204" pitchFamily="34" charset="-122"/>
              </a:rPr>
              <a:t>734.3</a:t>
            </a:r>
            <a:r>
              <a:rPr lang="zh-CN" altLang="en-US" sz="1600" b="1" dirty="0">
                <a:latin typeface="微软雅黑" panose="020B0503020204020204" pitchFamily="34" charset="-122"/>
                <a:ea typeface="微软雅黑" panose="020B0503020204020204" pitchFamily="34" charset="-122"/>
              </a:rPr>
              <a:t>条</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受管制的环节：出口、再出口、视同出口</a:t>
            </a:r>
            <a:endParaRPr lang="en-US" altLang="zh-CN" sz="1600" b="1" dirty="0">
              <a:latin typeface="微软雅黑" panose="020B0503020204020204" pitchFamily="34" charset="-122"/>
              <a:ea typeface="微软雅黑" panose="020B0503020204020204" pitchFamily="34" charset="-122"/>
            </a:endParaRPr>
          </a:p>
          <a:p>
            <a:pPr marL="0" indent="0">
              <a:lnSpc>
                <a:spcPct val="100000"/>
              </a:lnSpc>
              <a:spcBef>
                <a:spcPct val="20000"/>
              </a:spcBef>
              <a:buClr>
                <a:srgbClr val="990000"/>
              </a:buClr>
              <a:buNone/>
            </a:pPr>
            <a:endParaRPr lang="en-US" altLang="zh-CN" sz="2000" b="1" dirty="0">
              <a:latin typeface="微软雅黑" panose="020B0503020204020204" pitchFamily="34" charset="-122"/>
              <a:ea typeface="微软雅黑" panose="020B0503020204020204" pitchFamily="34" charset="-122"/>
            </a:endParaRPr>
          </a:p>
          <a:p>
            <a:pPr>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怎么管？</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管制的方式：清单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许可证</a:t>
            </a: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6" name="Freeform 17">
            <a:extLst>
              <a:ext uri="{FF2B5EF4-FFF2-40B4-BE49-F238E27FC236}">
                <a16:creationId xmlns:a16="http://schemas.microsoft.com/office/drawing/2014/main" id="{8B624799-8F2C-4099-AB80-F580D28F505E}"/>
              </a:ext>
            </a:extLst>
          </p:cNvPr>
          <p:cNvSpPr>
            <a:spLocks noEditPoints="1"/>
          </p:cNvSpPr>
          <p:nvPr/>
        </p:nvSpPr>
        <p:spPr bwMode="auto">
          <a:xfrm>
            <a:off x="755650" y="1168400"/>
            <a:ext cx="485775" cy="517525"/>
          </a:xfrm>
          <a:custGeom>
            <a:avLst/>
            <a:gdLst>
              <a:gd name="T0" fmla="*/ 2147483646 w 593"/>
              <a:gd name="T1" fmla="*/ 2147483646 h 633"/>
              <a:gd name="T2" fmla="*/ 2147483646 w 593"/>
              <a:gd name="T3" fmla="*/ 2147483646 h 633"/>
              <a:gd name="T4" fmla="*/ 2147483646 w 593"/>
              <a:gd name="T5" fmla="*/ 2147483646 h 633"/>
              <a:gd name="T6" fmla="*/ 2147483646 w 593"/>
              <a:gd name="T7" fmla="*/ 2147483646 h 633"/>
              <a:gd name="T8" fmla="*/ 2147483646 w 593"/>
              <a:gd name="T9" fmla="*/ 2147483646 h 633"/>
              <a:gd name="T10" fmla="*/ 2147483646 w 593"/>
              <a:gd name="T11" fmla="*/ 2147483646 h 633"/>
              <a:gd name="T12" fmla="*/ 2147483646 w 593"/>
              <a:gd name="T13" fmla="*/ 2147483646 h 633"/>
              <a:gd name="T14" fmla="*/ 2147483646 w 593"/>
              <a:gd name="T15" fmla="*/ 2147483646 h 633"/>
              <a:gd name="T16" fmla="*/ 2147483646 w 593"/>
              <a:gd name="T17" fmla="*/ 2147483646 h 633"/>
              <a:gd name="T18" fmla="*/ 2147483646 w 593"/>
              <a:gd name="T19" fmla="*/ 2147483646 h 633"/>
              <a:gd name="T20" fmla="*/ 2147483646 w 593"/>
              <a:gd name="T21" fmla="*/ 2147483646 h 633"/>
              <a:gd name="T22" fmla="*/ 2147483646 w 593"/>
              <a:gd name="T23" fmla="*/ 2147483646 h 633"/>
              <a:gd name="T24" fmla="*/ 2147483646 w 593"/>
              <a:gd name="T25" fmla="*/ 2147483646 h 633"/>
              <a:gd name="T26" fmla="*/ 2147483646 w 593"/>
              <a:gd name="T27" fmla="*/ 2147483646 h 633"/>
              <a:gd name="T28" fmla="*/ 2147483646 w 593"/>
              <a:gd name="T29" fmla="*/ 2147483646 h 633"/>
              <a:gd name="T30" fmla="*/ 2147483646 w 593"/>
              <a:gd name="T31" fmla="*/ 2147483646 h 633"/>
              <a:gd name="T32" fmla="*/ 2147483646 w 593"/>
              <a:gd name="T33" fmla="*/ 2147483646 h 633"/>
              <a:gd name="T34" fmla="*/ 2147483646 w 593"/>
              <a:gd name="T35" fmla="*/ 2147483646 h 633"/>
              <a:gd name="T36" fmla="*/ 2147483646 w 593"/>
              <a:gd name="T37" fmla="*/ 2147483646 h 633"/>
              <a:gd name="T38" fmla="*/ 2147483646 w 593"/>
              <a:gd name="T39" fmla="*/ 2147483646 h 633"/>
              <a:gd name="T40" fmla="*/ 2147483646 w 593"/>
              <a:gd name="T41" fmla="*/ 2147483646 h 633"/>
              <a:gd name="T42" fmla="*/ 2147483646 w 593"/>
              <a:gd name="T43" fmla="*/ 2147483646 h 633"/>
              <a:gd name="T44" fmla="*/ 2147483646 w 593"/>
              <a:gd name="T45" fmla="*/ 2147483646 h 633"/>
              <a:gd name="T46" fmla="*/ 2147483646 w 593"/>
              <a:gd name="T47" fmla="*/ 2147483646 h 633"/>
              <a:gd name="T48" fmla="*/ 2147483646 w 593"/>
              <a:gd name="T49" fmla="*/ 2147483646 h 633"/>
              <a:gd name="T50" fmla="*/ 2147483646 w 593"/>
              <a:gd name="T51" fmla="*/ 2147483646 h 633"/>
              <a:gd name="T52" fmla="*/ 2147483646 w 593"/>
              <a:gd name="T53" fmla="*/ 2147483646 h 633"/>
              <a:gd name="T54" fmla="*/ 2147483646 w 593"/>
              <a:gd name="T55" fmla="*/ 2147483646 h 633"/>
              <a:gd name="T56" fmla="*/ 2147483646 w 593"/>
              <a:gd name="T57" fmla="*/ 2147483646 h 633"/>
              <a:gd name="T58" fmla="*/ 2147483646 w 593"/>
              <a:gd name="T59" fmla="*/ 2147483646 h 633"/>
              <a:gd name="T60" fmla="*/ 2147483646 w 593"/>
              <a:gd name="T61" fmla="*/ 2147483646 h 633"/>
              <a:gd name="T62" fmla="*/ 2147483646 w 593"/>
              <a:gd name="T63" fmla="*/ 2147483646 h 6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5" rIns="68571" bIns="34285"/>
          <a:lstStyle/>
          <a:p>
            <a:endParaRPr lang="zh-CN" altLang="en-US"/>
          </a:p>
        </p:txBody>
      </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789FD965-4391-4736-8B1A-6C96FBB31B45}"/>
              </a:ext>
            </a:extLst>
          </p:cNvPr>
          <p:cNvPicPr>
            <a:picLocks noChangeAspect="1"/>
          </p:cNvPicPr>
          <p:nvPr/>
        </p:nvPicPr>
        <p:blipFill>
          <a:blip r:embed="rId3"/>
          <a:stretch>
            <a:fillRect/>
          </a:stretch>
        </p:blipFill>
        <p:spPr>
          <a:xfrm>
            <a:off x="8093371" y="1552002"/>
            <a:ext cx="2844705" cy="284470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6902450"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谁来管？</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美国负责出口管制的机关</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美国商务部下设的“产业和安全局”（</a:t>
            </a:r>
            <a:r>
              <a:rPr lang="en-US" altLang="zh-CN" sz="1600" b="1" dirty="0">
                <a:latin typeface="微软雅黑" panose="020B0503020204020204" pitchFamily="34" charset="-122"/>
                <a:ea typeface="微软雅黑" panose="020B0503020204020204" pitchFamily="34" charset="-122"/>
              </a:rPr>
              <a:t>Bureau of Industry and Security</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BIS</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两用物项</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美国国务院下设的“国防贸易管制委员会”（</a:t>
            </a:r>
            <a:r>
              <a:rPr lang="en-US" altLang="zh-CN" sz="1600" b="1" dirty="0">
                <a:latin typeface="微软雅黑" panose="020B0503020204020204" pitchFamily="34" charset="-122"/>
                <a:ea typeface="微软雅黑" panose="020B0503020204020204" pitchFamily="34" charset="-122"/>
              </a:rPr>
              <a:t>Directorate of Defense Trade Controls</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DDTC</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军用物项</a:t>
            </a: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其他：国防部、司法部、能源部、财政部、联邦调查局等</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美国国土安全部移民和海关执法局管理和运行的跨部门机构</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出口执行协调中心” （</a:t>
            </a:r>
            <a:r>
              <a:rPr lang="en-US" altLang="zh-CN" sz="1600" b="1" dirty="0">
                <a:latin typeface="微软雅黑" panose="020B0503020204020204" pitchFamily="34" charset="-122"/>
                <a:ea typeface="微软雅黑" panose="020B0503020204020204" pitchFamily="34" charset="-122"/>
              </a:rPr>
              <a:t>Export Enforcement Coordination Center</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E2C2</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2010</a:t>
            </a:r>
            <a:r>
              <a:rPr lang="zh-CN" altLang="en-US" sz="1200" b="1" dirty="0">
                <a:latin typeface="微软雅黑" panose="020B0503020204020204" pitchFamily="34" charset="-122"/>
                <a:ea typeface="微软雅黑" panose="020B0503020204020204" pitchFamily="34" charset="-122"/>
              </a:rPr>
              <a:t>年</a:t>
            </a:r>
            <a:r>
              <a:rPr lang="en-US" altLang="zh-CN" sz="1200" b="1" dirty="0">
                <a:latin typeface="微软雅黑" panose="020B0503020204020204" pitchFamily="34" charset="-122"/>
                <a:ea typeface="微软雅黑" panose="020B0503020204020204" pitchFamily="34" charset="-122"/>
              </a:rPr>
              <a:t>11</a:t>
            </a:r>
            <a:r>
              <a:rPr lang="zh-CN" altLang="en-US" sz="1200" b="1" dirty="0">
                <a:latin typeface="微软雅黑" panose="020B0503020204020204" pitchFamily="34" charset="-122"/>
                <a:ea typeface="微软雅黑" panose="020B0503020204020204" pitchFamily="34" charset="-122"/>
              </a:rPr>
              <a:t>月</a:t>
            </a:r>
            <a:r>
              <a:rPr lang="en-US" altLang="zh-CN" sz="1200" b="1" dirty="0">
                <a:latin typeface="微软雅黑" panose="020B0503020204020204" pitchFamily="34" charset="-122"/>
                <a:ea typeface="微软雅黑" panose="020B0503020204020204" pitchFamily="34" charset="-122"/>
              </a:rPr>
              <a:t>9</a:t>
            </a:r>
            <a:r>
              <a:rPr lang="zh-CN" altLang="en-US" sz="1200" b="1" dirty="0">
                <a:latin typeface="微软雅黑" panose="020B0503020204020204" pitchFamily="34" charset="-122"/>
                <a:ea typeface="微软雅黑" panose="020B0503020204020204" pitchFamily="34" charset="-122"/>
              </a:rPr>
              <a:t>日设立</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拥有来自美国</a:t>
            </a:r>
            <a:r>
              <a:rPr lang="en-US" altLang="zh-CN" sz="1200" b="1" dirty="0">
                <a:latin typeface="微软雅黑" panose="020B0503020204020204" pitchFamily="34" charset="-122"/>
                <a:ea typeface="微软雅黑" panose="020B0503020204020204" pitchFamily="34" charset="-122"/>
              </a:rPr>
              <a:t>8</a:t>
            </a:r>
            <a:r>
              <a:rPr lang="zh-CN" altLang="en-US" sz="1200" b="1" dirty="0">
                <a:latin typeface="微软雅黑" panose="020B0503020204020204" pitchFamily="34" charset="-122"/>
                <a:ea typeface="微软雅黑" panose="020B0503020204020204" pitchFamily="34" charset="-122"/>
              </a:rPr>
              <a:t>个政府部门和</a:t>
            </a:r>
            <a:r>
              <a:rPr lang="en-US" altLang="zh-CN" sz="1200" b="1" dirty="0">
                <a:latin typeface="微软雅黑" panose="020B0503020204020204" pitchFamily="34" charset="-122"/>
                <a:ea typeface="微软雅黑" panose="020B0503020204020204" pitchFamily="34" charset="-122"/>
              </a:rPr>
              <a:t>18</a:t>
            </a:r>
            <a:r>
              <a:rPr lang="zh-CN" altLang="en-US" sz="1200" b="1" dirty="0">
                <a:latin typeface="微软雅黑" panose="020B0503020204020204" pitchFamily="34" charset="-122"/>
                <a:ea typeface="微软雅黑" panose="020B0503020204020204" pitchFamily="34" charset="-122"/>
              </a:rPr>
              <a:t>个联邦机构的代表：包括核管理委员会（</a:t>
            </a:r>
            <a:r>
              <a:rPr lang="en-US" altLang="zh-CN" sz="1200" b="1" dirty="0">
                <a:latin typeface="微软雅黑" panose="020B0503020204020204" pitchFamily="34" charset="-122"/>
                <a:ea typeface="微软雅黑" panose="020B0503020204020204" pitchFamily="34" charset="-122"/>
              </a:rPr>
              <a:t>NRC</a:t>
            </a:r>
            <a:r>
              <a:rPr lang="zh-CN" altLang="en-US" sz="1200" b="1" dirty="0">
                <a:latin typeface="微软雅黑" panose="020B0503020204020204" pitchFamily="34" charset="-122"/>
                <a:ea typeface="微软雅黑" panose="020B0503020204020204" pitchFamily="34" charset="-122"/>
              </a:rPr>
              <a:t>）、能源部（</a:t>
            </a:r>
            <a:r>
              <a:rPr lang="en-US" altLang="zh-CN" sz="1200" b="1" dirty="0">
                <a:latin typeface="微软雅黑" panose="020B0503020204020204" pitchFamily="34" charset="-122"/>
                <a:ea typeface="微软雅黑" panose="020B0503020204020204" pitchFamily="34" charset="-122"/>
              </a:rPr>
              <a:t>DOE</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BIS</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DDTC</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FBI</a:t>
            </a:r>
            <a:r>
              <a:rPr lang="zh-CN" altLang="en-US" sz="1200" b="1" dirty="0">
                <a:latin typeface="微软雅黑" panose="020B0503020204020204" pitchFamily="34" charset="-122"/>
                <a:ea typeface="微软雅黑" panose="020B0503020204020204" pitchFamily="34" charset="-122"/>
              </a:rPr>
              <a:t>等</a:t>
            </a:r>
            <a:endParaRPr lang="en-US" altLang="zh-CN" sz="12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强化和协调出口管制法的执行，降低执法冲突，促进相关信息的交换</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5491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0" y="1168400"/>
            <a:ext cx="7562189" cy="505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依据什么管？</a:t>
            </a:r>
            <a:endParaRPr lang="en-US" altLang="zh-CN" sz="2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u="sng" dirty="0">
                <a:latin typeface="微软雅黑" panose="020B0503020204020204" pitchFamily="34" charset="-122"/>
                <a:ea typeface="微软雅黑" panose="020B0503020204020204" pitchFamily="34" charset="-122"/>
              </a:rPr>
              <a:t>民用品，特别是两用品</a:t>
            </a:r>
            <a:endParaRPr lang="en-US" altLang="zh-CN" sz="1200" b="1" u="sng"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1979</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出口管理法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Export Administration Act of 1979</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EAA</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法律、概括性框架</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出口管理条例</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Export Administration Regulations</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EAR</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规章、具体实施细则</a:t>
            </a:r>
            <a:endParaRPr lang="en-US" altLang="zh-CN" sz="1200" b="1" dirty="0">
              <a:latin typeface="微软雅黑" panose="020B0503020204020204" pitchFamily="34" charset="-122"/>
              <a:ea typeface="微软雅黑" panose="020B0503020204020204" pitchFamily="34" charset="-122"/>
            </a:endParaRPr>
          </a:p>
          <a:p>
            <a:pPr marL="742950" lvl="3" indent="-285750">
              <a:lnSpc>
                <a:spcPct val="100000"/>
              </a:lnSpc>
              <a:spcBef>
                <a:spcPct val="20000"/>
              </a:spcBef>
              <a:buClr>
                <a:srgbClr val="990000"/>
              </a:buClr>
              <a:buFont typeface="Wingdings" panose="05000000000000000000" pitchFamily="2" charset="2"/>
              <a:buChar char="u"/>
            </a:pPr>
            <a:endParaRPr lang="en-US" altLang="zh-CN" b="1" dirty="0">
              <a:latin typeface="微软雅黑" panose="020B0503020204020204" pitchFamily="34" charset="-122"/>
              <a:ea typeface="微软雅黑" panose="020B0503020204020204" pitchFamily="34" charset="-122"/>
            </a:endParaRPr>
          </a:p>
          <a:p>
            <a:pPr marL="742950" lvl="3" indent="-285750">
              <a:lnSpc>
                <a:spcPct val="100000"/>
              </a:lnSpc>
              <a:spcBef>
                <a:spcPct val="20000"/>
              </a:spcBef>
              <a:buClr>
                <a:srgbClr val="990000"/>
              </a:buClr>
              <a:buFont typeface="Wingdings" panose="05000000000000000000" pitchFamily="2" charset="2"/>
              <a:buChar char="u"/>
            </a:pPr>
            <a:r>
              <a:rPr lang="zh-CN" altLang="en-US" b="1" dirty="0">
                <a:latin typeface="微软雅黑" panose="020B0503020204020204" pitchFamily="34" charset="-122"/>
                <a:ea typeface="微软雅黑" panose="020B0503020204020204" pitchFamily="34" charset="-122"/>
              </a:rPr>
              <a:t>军品</a:t>
            </a:r>
            <a:endParaRPr lang="en-US" altLang="zh-CN" sz="10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1976</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武器出口管制法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Arms Export Control Act of 1976, AECA</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法律</a:t>
            </a: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国际武器贸易条例</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International Traffic in Arms Regulations</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ITAR</a:t>
            </a:r>
            <a:r>
              <a:rPr lang="zh-CN" altLang="en-US" sz="1600" b="1" dirty="0">
                <a:latin typeface="微软雅黑" panose="020B0503020204020204" pitchFamily="34" charset="-122"/>
                <a:ea typeface="微软雅黑" panose="020B0503020204020204" pitchFamily="34" charset="-122"/>
              </a:rPr>
              <a:t>）</a:t>
            </a:r>
            <a:endParaRPr lang="en-US" altLang="zh-CN" sz="1600" b="1" dirty="0">
              <a:latin typeface="微软雅黑" panose="020B0503020204020204" pitchFamily="34" charset="-122"/>
              <a:ea typeface="微软雅黑" panose="020B0503020204020204" pitchFamily="34" charset="-122"/>
            </a:endParaRPr>
          </a:p>
          <a:p>
            <a:pPr lvl="2">
              <a:lnSpc>
                <a:spcPct val="100000"/>
              </a:lnSpc>
              <a:spcBef>
                <a:spcPct val="20000"/>
              </a:spcBef>
              <a:buClr>
                <a:srgbClr val="990000"/>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施行条例</a:t>
            </a:r>
            <a:endParaRPr lang="en-US" altLang="zh-CN" sz="12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国防授权法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《1978</a:t>
            </a:r>
            <a:r>
              <a:rPr lang="zh-CN" altLang="en-US" sz="1600" b="1" dirty="0">
                <a:latin typeface="微软雅黑" panose="020B0503020204020204" pitchFamily="34" charset="-122"/>
                <a:ea typeface="微软雅黑" panose="020B0503020204020204" pitchFamily="34" charset="-122"/>
              </a:rPr>
              <a:t>年核不扩散法案</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《1917</a:t>
            </a:r>
            <a:r>
              <a:rPr lang="zh-CN" altLang="en-US" sz="1600" b="1" dirty="0">
                <a:latin typeface="微软雅黑" panose="020B0503020204020204" pitchFamily="34" charset="-122"/>
                <a:ea typeface="微软雅黑" panose="020B0503020204020204" pitchFamily="34" charset="-122"/>
              </a:rPr>
              <a:t>年与敌国贸易法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化学武器公约</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等等</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82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矩形 1">
            <a:extLst>
              <a:ext uri="{FF2B5EF4-FFF2-40B4-BE49-F238E27FC236}">
                <a16:creationId xmlns:a16="http://schemas.microsoft.com/office/drawing/2014/main" id="{94B87DE5-BBB1-4A98-8B18-99DA9528AC08}"/>
              </a:ext>
            </a:extLst>
          </p:cNvPr>
          <p:cNvSpPr>
            <a:spLocks noChangeArrowheads="1"/>
          </p:cNvSpPr>
          <p:nvPr/>
        </p:nvSpPr>
        <p:spPr bwMode="auto">
          <a:xfrm>
            <a:off x="2201571" y="1168400"/>
            <a:ext cx="6902450" cy="473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eaLnBrk="1" hangingPunct="1">
              <a:lnSpc>
                <a:spcPct val="100000"/>
              </a:lnSpc>
              <a:spcBef>
                <a:spcPct val="20000"/>
              </a:spcBef>
              <a:buClr>
                <a:srgbClr val="990000"/>
              </a:buClr>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管谁？</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遵守</a:t>
            </a:r>
            <a:r>
              <a:rPr lang="en-US" altLang="zh-CN" sz="2000" b="1" dirty="0">
                <a:latin typeface="微软雅黑" panose="020B0503020204020204" pitchFamily="34" charset="-122"/>
                <a:ea typeface="微软雅黑" panose="020B0503020204020204" pitchFamily="34" charset="-122"/>
              </a:rPr>
              <a:t>EAR</a:t>
            </a:r>
            <a:r>
              <a:rPr lang="zh-CN" altLang="en-US" sz="2000" b="1" dirty="0">
                <a:latin typeface="微软雅黑" panose="020B0503020204020204" pitchFamily="34" charset="-122"/>
                <a:ea typeface="微软雅黑" panose="020B0503020204020204" pitchFamily="34" charset="-122"/>
              </a:rPr>
              <a:t>出口管制的主体：“出口商”</a:t>
            </a: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出口商是指“美国境内有仅决定和控制物项出口的人”</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zh-CN" altLang="en-US" sz="1600" b="1" dirty="0">
                <a:latin typeface="微软雅黑" panose="020B0503020204020204" pitchFamily="34" charset="-122"/>
                <a:ea typeface="微软雅黑" panose="020B0503020204020204" pitchFamily="34" charset="-122"/>
              </a:rPr>
              <a:t>出口商必须是美国人：</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）具有美国公民身份的自然人、在美国有永久居留权的外国自然人、根据美国</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移民和归化法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受保护的难民例外：居住在美国境外并且被非美国人雇佣的个人；</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2</a:t>
            </a:r>
            <a:r>
              <a:rPr lang="zh-CN" altLang="en-US" sz="1600" b="1" dirty="0">
                <a:latin typeface="微软雅黑" panose="020B0503020204020204" pitchFamily="34" charset="-122"/>
                <a:ea typeface="微软雅黑" panose="020B0503020204020204" pitchFamily="34" charset="-122"/>
              </a:rPr>
              <a:t>）根据美国法律或在美国境内设立的任何法人；</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3</a:t>
            </a:r>
            <a:r>
              <a:rPr lang="zh-CN" altLang="en-US" sz="1600" b="1" dirty="0">
                <a:latin typeface="微软雅黑" panose="020B0503020204020204" pitchFamily="34" charset="-122"/>
                <a:ea typeface="微软雅黑" panose="020B0503020204020204" pitchFamily="34" charset="-122"/>
              </a:rPr>
              <a:t>）美国国内实体在外国的附属机构或子公司；</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a:p>
            <a:pPr lvl="1">
              <a:lnSpc>
                <a:spcPct val="100000"/>
              </a:lnSpc>
              <a:spcBef>
                <a:spcPct val="20000"/>
              </a:spcBef>
              <a:buClr>
                <a:srgbClr val="990000"/>
              </a:buClr>
              <a:buFont typeface="Wingdings" panose="05000000000000000000" pitchFamily="2" charset="2"/>
              <a:buChar char="u"/>
            </a:pPr>
            <a:r>
              <a:rPr lang="en-US" altLang="zh-CN" sz="1600" b="1" dirty="0">
                <a:latin typeface="微软雅黑" panose="020B0503020204020204" pitchFamily="34" charset="-122"/>
                <a:ea typeface="微软雅黑" panose="020B0503020204020204" pitchFamily="34" charset="-122"/>
              </a:rPr>
              <a:t>4</a:t>
            </a:r>
            <a:r>
              <a:rPr lang="zh-CN" altLang="en-US" sz="1600" b="1" dirty="0">
                <a:latin typeface="微软雅黑" panose="020B0503020204020204" pitchFamily="34" charset="-122"/>
                <a:ea typeface="微软雅黑" panose="020B0503020204020204" pitchFamily="34" charset="-122"/>
              </a:rPr>
              <a:t>）在美国的任何人。</a:t>
            </a:r>
          </a:p>
          <a:p>
            <a:pPr lvl="1">
              <a:lnSpc>
                <a:spcPct val="100000"/>
              </a:lnSpc>
              <a:spcBef>
                <a:spcPct val="20000"/>
              </a:spcBef>
              <a:buClr>
                <a:srgbClr val="990000"/>
              </a:buClr>
              <a:buFont typeface="Wingdings" panose="05000000000000000000" pitchFamily="2" charset="2"/>
              <a:buChar char="u"/>
            </a:pPr>
            <a:endParaRPr lang="en-US" altLang="zh-CN" sz="1600" b="1" dirty="0">
              <a:latin typeface="微软雅黑" panose="020B0503020204020204" pitchFamily="34" charset="-122"/>
              <a:ea typeface="微软雅黑" panose="020B0503020204020204" pitchFamily="34" charset="-122"/>
            </a:endParaRPr>
          </a:p>
        </p:txBody>
      </p:sp>
      <p:sp>
        <p:nvSpPr>
          <p:cNvPr id="48133" name="Title 1">
            <a:extLst>
              <a:ext uri="{FF2B5EF4-FFF2-40B4-BE49-F238E27FC236}">
                <a16:creationId xmlns:a16="http://schemas.microsoft.com/office/drawing/2014/main" id="{94FF4D81-521B-4766-AA4D-49DC4E8A8362}"/>
              </a:ext>
            </a:extLst>
          </p:cNvPr>
          <p:cNvSpPr txBox="1">
            <a:spLocks noChangeArrowheads="1"/>
          </p:cNvSpPr>
          <p:nvPr/>
        </p:nvSpPr>
        <p:spPr bwMode="auto">
          <a:xfrm>
            <a:off x="550863" y="298450"/>
            <a:ext cx="35639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defTabSz="914400" eaLnBrk="1" hangingPunct="1">
              <a:spcBef>
                <a:spcPct val="0"/>
              </a:spcBef>
              <a:buFontTx/>
              <a:buNone/>
            </a:pPr>
            <a:r>
              <a:rPr lang="zh-CN" altLang="en-US" sz="2400" b="1" dirty="0">
                <a:solidFill>
                  <a:srgbClr val="990000"/>
                </a:solidFill>
                <a:latin typeface="Calibri" panose="020F0502020204030204" pitchFamily="34" charset="0"/>
                <a:ea typeface="微软雅黑" panose="020B0503020204020204" pitchFamily="34" charset="-122"/>
              </a:rPr>
              <a:t>出口管制</a:t>
            </a:r>
          </a:p>
        </p:txBody>
      </p:sp>
      <p:grpSp>
        <p:nvGrpSpPr>
          <p:cNvPr id="39" name="组合 38">
            <a:extLst>
              <a:ext uri="{FF2B5EF4-FFF2-40B4-BE49-F238E27FC236}">
                <a16:creationId xmlns:a16="http://schemas.microsoft.com/office/drawing/2014/main" id="{D95A75EE-B232-4107-B504-86ACAB5CBC0A}"/>
              </a:ext>
            </a:extLst>
          </p:cNvPr>
          <p:cNvGrpSpPr/>
          <p:nvPr/>
        </p:nvGrpSpPr>
        <p:grpSpPr>
          <a:xfrm>
            <a:off x="0" y="234902"/>
            <a:ext cx="354563" cy="677408"/>
            <a:chOff x="0" y="-78772"/>
            <a:chExt cx="602082" cy="1150304"/>
          </a:xfrm>
          <a:solidFill>
            <a:srgbClr val="990000"/>
          </a:solidFill>
        </p:grpSpPr>
        <p:sp>
          <p:nvSpPr>
            <p:cNvPr id="40" name="任意多边形 35">
              <a:extLst>
                <a:ext uri="{FF2B5EF4-FFF2-40B4-BE49-F238E27FC236}">
                  <a16:creationId xmlns:a16="http://schemas.microsoft.com/office/drawing/2014/main" id="{109A3DF5-FFD6-4A0F-B278-EEB55D975C12}"/>
                </a:ext>
              </a:extLst>
            </p:cNvPr>
            <p:cNvSpPr/>
            <p:nvPr/>
          </p:nvSpPr>
          <p:spPr>
            <a:xfrm>
              <a:off x="0" y="256213"/>
              <a:ext cx="251412" cy="480334"/>
            </a:xfrm>
            <a:custGeom>
              <a:avLst/>
              <a:gdLst>
                <a:gd name="connsiteX0" fmla="*/ 0 w 251412"/>
                <a:gd name="connsiteY0" fmla="*/ 0 h 480334"/>
                <a:gd name="connsiteX1" fmla="*/ 251412 w 251412"/>
                <a:gd name="connsiteY1" fmla="*/ 240167 h 480334"/>
                <a:gd name="connsiteX2" fmla="*/ 0 w 251412"/>
                <a:gd name="connsiteY2" fmla="*/ 480334 h 480334"/>
                <a:gd name="connsiteX3" fmla="*/ 0 w 251412"/>
                <a:gd name="connsiteY3" fmla="*/ 0 h 480334"/>
              </a:gdLst>
              <a:ahLst/>
              <a:cxnLst>
                <a:cxn ang="0">
                  <a:pos x="connsiteX0" y="connsiteY0"/>
                </a:cxn>
                <a:cxn ang="0">
                  <a:pos x="connsiteX1" y="connsiteY1"/>
                </a:cxn>
                <a:cxn ang="0">
                  <a:pos x="connsiteX2" y="connsiteY2"/>
                </a:cxn>
                <a:cxn ang="0">
                  <a:pos x="connsiteX3" y="connsiteY3"/>
                </a:cxn>
              </a:cxnLst>
              <a:rect l="l" t="t" r="r" b="b"/>
              <a:pathLst>
                <a:path w="251412" h="480334">
                  <a:moveTo>
                    <a:pt x="0" y="0"/>
                  </a:moveTo>
                  <a:lnTo>
                    <a:pt x="251412" y="240167"/>
                  </a:lnTo>
                  <a:lnTo>
                    <a:pt x="0" y="48033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任意多边形 31">
              <a:extLst>
                <a:ext uri="{FF2B5EF4-FFF2-40B4-BE49-F238E27FC236}">
                  <a16:creationId xmlns:a16="http://schemas.microsoft.com/office/drawing/2014/main" id="{34F6514E-756C-41D0-8EBD-C5E78AEFF9FB}"/>
                </a:ext>
              </a:extLst>
            </p:cNvPr>
            <p:cNvSpPr/>
            <p:nvPr/>
          </p:nvSpPr>
          <p:spPr>
            <a:xfrm>
              <a:off x="0" y="-78772"/>
              <a:ext cx="602082" cy="1150304"/>
            </a:xfrm>
            <a:custGeom>
              <a:avLst/>
              <a:gdLst>
                <a:gd name="connsiteX0" fmla="*/ 0 w 441911"/>
                <a:gd name="connsiteY0" fmla="*/ 0 h 844290"/>
                <a:gd name="connsiteX1" fmla="*/ 441911 w 441911"/>
                <a:gd name="connsiteY1" fmla="*/ 422145 h 844290"/>
                <a:gd name="connsiteX2" fmla="*/ 0 w 441911"/>
                <a:gd name="connsiteY2" fmla="*/ 844290 h 844290"/>
                <a:gd name="connsiteX3" fmla="*/ 0 w 441911"/>
                <a:gd name="connsiteY3" fmla="*/ 662312 h 844290"/>
                <a:gd name="connsiteX4" fmla="*/ 251412 w 441911"/>
                <a:gd name="connsiteY4" fmla="*/ 422145 h 844290"/>
                <a:gd name="connsiteX5" fmla="*/ 0 w 441911"/>
                <a:gd name="connsiteY5" fmla="*/ 181978 h 844290"/>
                <a:gd name="connsiteX6" fmla="*/ 0 w 441911"/>
                <a:gd name="connsiteY6" fmla="*/ 0 h 84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911" h="844290">
                  <a:moveTo>
                    <a:pt x="0" y="0"/>
                  </a:moveTo>
                  <a:lnTo>
                    <a:pt x="441911" y="422145"/>
                  </a:lnTo>
                  <a:lnTo>
                    <a:pt x="0" y="844290"/>
                  </a:lnTo>
                  <a:lnTo>
                    <a:pt x="0" y="662312"/>
                  </a:lnTo>
                  <a:lnTo>
                    <a:pt x="251412" y="422145"/>
                  </a:lnTo>
                  <a:lnTo>
                    <a:pt x="0" y="18197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8138" name="矩形 46">
            <a:extLst>
              <a:ext uri="{FF2B5EF4-FFF2-40B4-BE49-F238E27FC236}">
                <a16:creationId xmlns:a16="http://schemas.microsoft.com/office/drawing/2014/main" id="{71A8411A-E8BC-455B-B6B1-5A436DE6639F}"/>
              </a:ext>
            </a:extLst>
          </p:cNvPr>
          <p:cNvSpPr>
            <a:spLocks noChangeArrowheads="1"/>
          </p:cNvSpPr>
          <p:nvPr/>
        </p:nvSpPr>
        <p:spPr bwMode="auto">
          <a:xfrm>
            <a:off x="550863" y="742950"/>
            <a:ext cx="165070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Light" panose="020F0302020204030204" pitchFamily="34" charset="0"/>
                <a:ea typeface="微软雅黑 Light" panose="020B0502040204020203"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Light" panose="020F0302020204030204" pitchFamily="34" charset="0"/>
                <a:ea typeface="微软雅黑 Light" panose="020B0502040204020203"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Light" panose="020F0302020204030204" pitchFamily="34" charset="0"/>
                <a:ea typeface="微软雅黑 Light" panose="020B0502040204020203"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Light" panose="020F0302020204030204" pitchFamily="34" charset="0"/>
                <a:ea typeface="微软雅黑 Light" panose="020B0502040204020203" pitchFamily="34" charset="-122"/>
              </a:defRPr>
            </a:lvl9pPr>
          </a:lstStyle>
          <a:p>
            <a:pPr>
              <a:buNone/>
              <a:defRPr/>
            </a:pPr>
            <a:r>
              <a:rPr lang="en-US" altLang="zh-CN" sz="1200" dirty="0">
                <a:solidFill>
                  <a:srgbClr val="990000"/>
                </a:solidFill>
                <a:latin typeface="Arial" panose="020B0604020202020204" pitchFamily="34" charset="0"/>
                <a:ea typeface="微软雅黑" panose="020B0503020204020204" pitchFamily="34" charset="-122"/>
                <a:cs typeface="微软雅黑 Light"/>
                <a:sym typeface="Arial" panose="020B0604020202020204" pitchFamily="34" charset="0"/>
              </a:rPr>
              <a:t> EXPORT CONTROL</a:t>
            </a:r>
          </a:p>
        </p:txBody>
      </p:sp>
      <p:pic>
        <p:nvPicPr>
          <p:cNvPr id="12" name="图片 23">
            <a:extLst>
              <a:ext uri="{FF2B5EF4-FFF2-40B4-BE49-F238E27FC236}">
                <a16:creationId xmlns:a16="http://schemas.microsoft.com/office/drawing/2014/main" id="{EB42D024-65BB-44BA-863C-2ACB1AEFA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4975" y="176213"/>
            <a:ext cx="152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3261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TotalTime>
  <Words>3352</Words>
  <Application>Microsoft Office PowerPoint</Application>
  <PresentationFormat>宽屏</PresentationFormat>
  <Paragraphs>363</Paragraphs>
  <Slides>26</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等线</vt:lpstr>
      <vt:lpstr>等线 Light</vt:lpstr>
      <vt:lpstr>微软雅黑</vt:lpstr>
      <vt:lpstr>Arial</vt:lpstr>
      <vt:lpstr>Calibri</vt:lpstr>
      <vt:lpstr>Century Gothic</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Emma Gao</dc:creator>
  <cp:lastModifiedBy>xiangdong</cp:lastModifiedBy>
  <cp:revision>624</cp:revision>
  <dcterms:created xsi:type="dcterms:W3CDTF">2020-08-21T07:36:30Z</dcterms:created>
  <dcterms:modified xsi:type="dcterms:W3CDTF">2023-03-24T07:47:31Z</dcterms:modified>
</cp:coreProperties>
</file>